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268" r:id="rId3"/>
    <p:sldId id="269" r:id="rId4"/>
    <p:sldId id="323" r:id="rId5"/>
    <p:sldId id="324" r:id="rId6"/>
    <p:sldId id="332" r:id="rId7"/>
    <p:sldId id="333" r:id="rId8"/>
    <p:sldId id="334" r:id="rId9"/>
    <p:sldId id="335" r:id="rId10"/>
    <p:sldId id="336" r:id="rId11"/>
    <p:sldId id="337" r:id="rId12"/>
    <p:sldId id="293" r:id="rId13"/>
    <p:sldId id="320" r:id="rId14"/>
    <p:sldId id="325" r:id="rId15"/>
    <p:sldId id="338" r:id="rId16"/>
    <p:sldId id="339" r:id="rId17"/>
    <p:sldId id="340" r:id="rId18"/>
    <p:sldId id="341" r:id="rId19"/>
    <p:sldId id="342" r:id="rId20"/>
    <p:sldId id="343" r:id="rId21"/>
    <p:sldId id="344" r:id="rId22"/>
    <p:sldId id="306" r:id="rId23"/>
    <p:sldId id="316" r:id="rId24"/>
    <p:sldId id="317" r:id="rId25"/>
    <p:sldId id="326" r:id="rId26"/>
    <p:sldId id="327" r:id="rId27"/>
    <p:sldId id="328" r:id="rId28"/>
    <p:sldId id="345" r:id="rId29"/>
    <p:sldId id="346" r:id="rId30"/>
    <p:sldId id="347" r:id="rId31"/>
    <p:sldId id="348" r:id="rId32"/>
    <p:sldId id="349" r:id="rId33"/>
    <p:sldId id="350" r:id="rId34"/>
    <p:sldId id="351" r:id="rId35"/>
    <p:sldId id="329" r:id="rId36"/>
    <p:sldId id="281" r:id="rId37"/>
    <p:sldId id="331" r:id="rId38"/>
    <p:sldId id="330" r:id="rId39"/>
    <p:sldId id="321" r:id="rId40"/>
    <p:sldId id="288" r:id="rId41"/>
    <p:sldId id="322" r:id="rId42"/>
    <p:sldId id="352" r:id="rId43"/>
  </p:sldIdLst>
  <p:sldSz cx="9144000" cy="6858000" type="screen4x3"/>
  <p:notesSz cx="6950075" cy="9236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FF9A"/>
    <a:srgbClr val="EB6FD9"/>
    <a:srgbClr val="0718B5"/>
    <a:srgbClr val="004CBC"/>
    <a:srgbClr val="0058DA"/>
    <a:srgbClr val="E438CB"/>
    <a:srgbClr val="C71BA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15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F23A02B8-8737-4706-849A-C24E2A87C004}" type="datetimeFigureOut">
              <a:rPr lang="fr-CA" smtClean="0"/>
              <a:pPr/>
              <a:t>2022-07-11</a:t>
            </a:fld>
            <a:endParaRPr lang="fr-CA"/>
          </a:p>
        </p:txBody>
      </p:sp>
      <p:sp>
        <p:nvSpPr>
          <p:cNvPr id="4" name="Espace réservé du pied de page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EE112E9B-4EEE-428A-9076-894DB5F22270}" type="slidenum">
              <a:rPr lang="fr-CA" smtClean="0"/>
              <a:pPr/>
              <a:t>‹N°›</a:t>
            </a:fld>
            <a:endParaRPr lang="fr-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fr-CA"/>
          </a:p>
        </p:txBody>
      </p:sp>
      <p:sp>
        <p:nvSpPr>
          <p:cNvPr id="3" name="Espace réservé de la date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EF058137-90F6-4247-B04D-7BFA002A16F5}" type="datetimeFigureOut">
              <a:rPr lang="fr-CA" smtClean="0"/>
              <a:pPr/>
              <a:t>2022-07-11</a:t>
            </a:fld>
            <a:endParaRPr lang="fr-CA"/>
          </a:p>
        </p:txBody>
      </p:sp>
      <p:sp>
        <p:nvSpPr>
          <p:cNvPr id="4" name="Espace réservé de l'image des diapositives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fr-CA"/>
          </a:p>
        </p:txBody>
      </p:sp>
      <p:sp>
        <p:nvSpPr>
          <p:cNvPr id="5" name="Espace réservé des commentaires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09794CA-53B0-48CD-A7AC-20C360E3A365}" type="slidenum">
              <a:rPr lang="fr-CA" smtClean="0"/>
              <a:pPr/>
              <a:t>‹N°›</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009794CA-53B0-48CD-A7AC-20C360E3A365}" type="slidenum">
              <a:rPr lang="fr-CA" smtClean="0"/>
              <a:pPr/>
              <a:t>2</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009794CA-53B0-48CD-A7AC-20C360E3A365}" type="slidenum">
              <a:rPr lang="fr-CA" smtClean="0"/>
              <a:pPr/>
              <a:t>4</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2AD29-A6E6-49C1-8456-2309F8328786}"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8.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0.jpeg"/><Relationship Id="rId5" Type="http://schemas.openxmlformats.org/officeDocument/2006/relationships/image" Target="../media/image12.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8.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8.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8.jpeg"/><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3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84976" cy="1143000"/>
          </a:xfrm>
        </p:spPr>
        <p:txBody>
          <a:bodyPr>
            <a:normAutofit fontScale="90000"/>
          </a:bodyPr>
          <a:lstStyle/>
          <a:p>
            <a:r>
              <a:rPr lang="fr-CA" b="1" dirty="0" smtClean="0"/>
              <a:t>Démarche de préparation à la première des communions.</a:t>
            </a:r>
            <a:endParaRPr lang="fr-CA" b="1" dirty="0"/>
          </a:p>
        </p:txBody>
      </p:sp>
      <p:pic>
        <p:nvPicPr>
          <p:cNvPr id="1029" name="Picture 5" descr="Résultats de recherche d'images pour « première communion »"/>
          <p:cNvPicPr>
            <a:picLocks noChangeAspect="1" noChangeArrowheads="1"/>
          </p:cNvPicPr>
          <p:nvPr/>
        </p:nvPicPr>
        <p:blipFill>
          <a:blip r:embed="rId2" cstate="print"/>
          <a:srcRect/>
          <a:stretch>
            <a:fillRect/>
          </a:stretch>
        </p:blipFill>
        <p:spPr bwMode="auto">
          <a:xfrm>
            <a:off x="3131840" y="1700808"/>
            <a:ext cx="2952328" cy="2952328"/>
          </a:xfrm>
          <a:prstGeom prst="rect">
            <a:avLst/>
          </a:prstGeom>
          <a:noFill/>
        </p:spPr>
      </p:pic>
      <p:sp>
        <p:nvSpPr>
          <p:cNvPr id="4" name="ZoneTexte 3"/>
          <p:cNvSpPr txBox="1"/>
          <p:nvPr/>
        </p:nvSpPr>
        <p:spPr>
          <a:xfrm>
            <a:off x="1403648" y="4869160"/>
            <a:ext cx="6408712" cy="954107"/>
          </a:xfrm>
          <a:prstGeom prst="rect">
            <a:avLst/>
          </a:prstGeom>
          <a:noFill/>
        </p:spPr>
        <p:txBody>
          <a:bodyPr wrap="square" rtlCol="0">
            <a:spAutoFit/>
          </a:bodyPr>
          <a:lstStyle/>
          <a:p>
            <a:pPr algn="ctr"/>
            <a:r>
              <a:rPr lang="fr-CA" sz="2800" b="1" dirty="0" smtClean="0">
                <a:solidFill>
                  <a:srgbClr val="0718B5"/>
                </a:solidFill>
                <a:latin typeface="Arial" pitchFamily="34" charset="0"/>
                <a:cs typeface="Arial" pitchFamily="34" charset="0"/>
              </a:rPr>
              <a:t>Sur la route des rencontres </a:t>
            </a:r>
          </a:p>
          <a:p>
            <a:pPr algn="ctr"/>
            <a:r>
              <a:rPr lang="fr-CA" sz="2800" b="1" dirty="0" smtClean="0">
                <a:solidFill>
                  <a:srgbClr val="0718B5"/>
                </a:solidFill>
                <a:latin typeface="Arial" pitchFamily="34" charset="0"/>
                <a:cs typeface="Arial" pitchFamily="34" charset="0"/>
              </a:rPr>
              <a:t>Étape 8</a:t>
            </a:r>
            <a:endParaRPr lang="fr-CA" sz="2800" b="1" dirty="0">
              <a:solidFill>
                <a:srgbClr val="0718B5"/>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 résurrection.jpg"/>
          <p:cNvPicPr>
            <a:picLocks noChangeAspect="1"/>
          </p:cNvPicPr>
          <p:nvPr/>
        </p:nvPicPr>
        <p:blipFill>
          <a:blip r:embed="rId2" cstate="print"/>
          <a:stretch>
            <a:fillRect/>
          </a:stretch>
        </p:blipFill>
        <p:spPr>
          <a:xfrm>
            <a:off x="0" y="0"/>
            <a:ext cx="9144000" cy="4361640"/>
          </a:xfrm>
          <a:prstGeom prst="rect">
            <a:avLst/>
          </a:prstGeom>
        </p:spPr>
      </p:pic>
      <p:sp>
        <p:nvSpPr>
          <p:cNvPr id="3" name="Espace réservé du contenu 2"/>
          <p:cNvSpPr>
            <a:spLocks noGrp="1"/>
          </p:cNvSpPr>
          <p:nvPr>
            <p:ph idx="1"/>
          </p:nvPr>
        </p:nvSpPr>
        <p:spPr>
          <a:xfrm>
            <a:off x="0" y="4214794"/>
            <a:ext cx="9144000" cy="2643206"/>
          </a:xfrm>
          <a:solidFill>
            <a:srgbClr val="48A248">
              <a:alpha val="50000"/>
            </a:srgbClr>
          </a:solidFill>
        </p:spPr>
        <p:txBody>
          <a:bodyPr>
            <a:normAutofit/>
          </a:bodyPr>
          <a:lstStyle/>
          <a:p>
            <a:pPr>
              <a:buNone/>
            </a:pPr>
            <a:r>
              <a:rPr lang="fr-CA" sz="3000" dirty="0" smtClean="0">
                <a:latin typeface="Arial" pitchFamily="34" charset="0"/>
                <a:cs typeface="Arial" pitchFamily="34" charset="0"/>
              </a:rPr>
              <a:t>Elle lui répondit d’une voix remplie de tendresse et de joie:</a:t>
            </a:r>
          </a:p>
          <a:p>
            <a:pPr>
              <a:buFontTx/>
              <a:buChar char="-"/>
            </a:pPr>
            <a:r>
              <a:rPr lang="fr-CA" sz="3000" dirty="0" err="1" smtClean="0">
                <a:latin typeface="Arial" pitchFamily="34" charset="0"/>
                <a:cs typeface="Arial" pitchFamily="34" charset="0"/>
              </a:rPr>
              <a:t>Rabbouni</a:t>
            </a:r>
            <a:r>
              <a:rPr lang="fr-CA" sz="3000" dirty="0" smtClean="0">
                <a:latin typeface="Arial" pitchFamily="34" charset="0"/>
                <a:cs typeface="Arial" pitchFamily="34" charset="0"/>
              </a:rPr>
              <a:t>!, qui veut dire Maître.</a:t>
            </a:r>
          </a:p>
          <a:p>
            <a:pPr>
              <a:buFontTx/>
              <a:buChar char="-"/>
            </a:pPr>
            <a:r>
              <a:rPr lang="fr-CA" sz="3000" dirty="0" smtClean="0">
                <a:latin typeface="Arial" pitchFamily="34" charset="0"/>
                <a:cs typeface="Arial" pitchFamily="34" charset="0"/>
              </a:rPr>
              <a:t>Retourne voir mes frères et dis-leur que je monte vers mon Père qui est aussi votre Père.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 résurrection.jpg"/>
          <p:cNvPicPr>
            <a:picLocks noChangeAspect="1"/>
          </p:cNvPicPr>
          <p:nvPr/>
        </p:nvPicPr>
        <p:blipFill>
          <a:blip r:embed="rId2" cstate="print"/>
          <a:stretch>
            <a:fillRect/>
          </a:stretch>
        </p:blipFill>
        <p:spPr>
          <a:xfrm>
            <a:off x="0" y="0"/>
            <a:ext cx="9144000" cy="4361640"/>
          </a:xfrm>
          <a:prstGeom prst="rect">
            <a:avLst/>
          </a:prstGeom>
        </p:spPr>
      </p:pic>
      <p:sp>
        <p:nvSpPr>
          <p:cNvPr id="3" name="Espace réservé du contenu 2"/>
          <p:cNvSpPr>
            <a:spLocks noGrp="1"/>
          </p:cNvSpPr>
          <p:nvPr>
            <p:ph idx="1"/>
          </p:nvPr>
        </p:nvSpPr>
        <p:spPr>
          <a:xfrm>
            <a:off x="0" y="4286256"/>
            <a:ext cx="9144000" cy="2571744"/>
          </a:xfrm>
          <a:solidFill>
            <a:srgbClr val="48A248">
              <a:alpha val="50000"/>
            </a:srgbClr>
          </a:solidFill>
        </p:spPr>
        <p:txBody>
          <a:bodyPr>
            <a:normAutofit fontScale="92500" lnSpcReduction="10000"/>
          </a:bodyPr>
          <a:lstStyle/>
          <a:p>
            <a:pPr>
              <a:buNone/>
            </a:pPr>
            <a:r>
              <a:rPr lang="fr-CA" sz="3000" dirty="0" smtClean="0">
                <a:latin typeface="Arial" pitchFamily="34" charset="0"/>
                <a:cs typeface="Arial" pitchFamily="34" charset="0"/>
              </a:rPr>
              <a:t>Marie de </a:t>
            </a:r>
            <a:r>
              <a:rPr lang="fr-CA" sz="3000" dirty="0" err="1" smtClean="0">
                <a:latin typeface="Arial" pitchFamily="34" charset="0"/>
                <a:cs typeface="Arial" pitchFamily="34" charset="0"/>
              </a:rPr>
              <a:t>Magdala</a:t>
            </a:r>
            <a:r>
              <a:rPr lang="fr-CA" sz="3000" dirty="0" smtClean="0">
                <a:latin typeface="Arial" pitchFamily="34" charset="0"/>
                <a:cs typeface="Arial" pitchFamily="34" charset="0"/>
              </a:rPr>
              <a:t> courut pour l’annoncer aux disciples avec une grande joie.</a:t>
            </a:r>
          </a:p>
          <a:p>
            <a:pPr>
              <a:buNone/>
            </a:pPr>
            <a:r>
              <a:rPr lang="fr-CA" sz="3000" dirty="0" smtClean="0">
                <a:latin typeface="Arial" pitchFamily="34" charset="0"/>
                <a:cs typeface="Arial" pitchFamily="34" charset="0"/>
              </a:rPr>
              <a:t>Ce jour, aujourd’hui, on l’appelle « Pâques »</a:t>
            </a:r>
          </a:p>
          <a:p>
            <a:pPr>
              <a:buNone/>
            </a:pPr>
            <a:r>
              <a:rPr lang="fr-CA" sz="3000" dirty="0" smtClean="0">
                <a:latin typeface="Arial" pitchFamily="34" charset="0"/>
                <a:cs typeface="Arial" pitchFamily="34" charset="0"/>
              </a:rPr>
              <a:t>C’est pour cela que tous les chrétiens se rassemblent pour fêter Pâques, c’est le jour de la résurrection de Jésus.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297952" y="0"/>
            <a:ext cx="2846048" cy="2137699"/>
          </a:xfrm>
          <a:prstGeom prst="rect">
            <a:avLst/>
          </a:prstGeom>
          <a:noFill/>
        </p:spPr>
      </p:pic>
      <p:sp>
        <p:nvSpPr>
          <p:cNvPr id="5" name="Titre 4"/>
          <p:cNvSpPr>
            <a:spLocks noGrp="1"/>
          </p:cNvSpPr>
          <p:nvPr>
            <p:ph type="title"/>
            <p:custDataLst>
              <p:tags r:id="rId1"/>
            </p:custDataLst>
          </p:nvPr>
        </p:nvSpPr>
        <p:spPr>
          <a:xfrm>
            <a:off x="251520" y="332656"/>
            <a:ext cx="6933456" cy="1143000"/>
          </a:xfrm>
        </p:spPr>
        <p:txBody>
          <a:bodyPr>
            <a:normAutofit fontScale="90000"/>
          </a:bodyPr>
          <a:lstStyle/>
          <a:p>
            <a:r>
              <a:rPr lang="fr-CA" b="1" dirty="0" smtClean="0">
                <a:latin typeface="Arial" pitchFamily="34" charset="0"/>
                <a:cs typeface="Arial" pitchFamily="34" charset="0"/>
              </a:rPr>
              <a:t>Questions sur le récit…</a:t>
            </a:r>
            <a:br>
              <a:rPr lang="fr-CA" b="1" dirty="0" smtClean="0">
                <a:latin typeface="Arial" pitchFamily="34" charset="0"/>
                <a:cs typeface="Arial" pitchFamily="34" charset="0"/>
              </a:rPr>
            </a:br>
            <a:r>
              <a:rPr lang="fr-CA" sz="3600" b="1" dirty="0" smtClean="0">
                <a:latin typeface="Arial" pitchFamily="34" charset="0"/>
                <a:cs typeface="Arial" pitchFamily="34" charset="0"/>
              </a:rPr>
              <a:t>(Jésus est ressuscité)</a:t>
            </a:r>
            <a:endParaRPr lang="fr-CA" sz="3600" b="1" dirty="0">
              <a:latin typeface="Arial" pitchFamily="34" charset="0"/>
              <a:cs typeface="Arial" pitchFamily="34" charset="0"/>
            </a:endParaRPr>
          </a:p>
        </p:txBody>
      </p:sp>
      <p:sp>
        <p:nvSpPr>
          <p:cNvPr id="6" name="Espace réservé du contenu 5"/>
          <p:cNvSpPr>
            <a:spLocks noGrp="1"/>
          </p:cNvSpPr>
          <p:nvPr>
            <p:ph idx="1"/>
            <p:custDataLst>
              <p:tags r:id="rId2"/>
            </p:custDataLst>
          </p:nvPr>
        </p:nvSpPr>
        <p:spPr>
          <a:xfrm>
            <a:off x="0" y="1988840"/>
            <a:ext cx="9144000" cy="4869160"/>
          </a:xfrm>
        </p:spPr>
        <p:txBody>
          <a:bodyPr>
            <a:normAutofit/>
          </a:bodyPr>
          <a:lstStyle/>
          <a:p>
            <a:pPr marL="0" indent="0">
              <a:lnSpc>
                <a:spcPct val="150000"/>
              </a:lnSpc>
              <a:buNone/>
            </a:pPr>
            <a:r>
              <a:rPr lang="fr-CA" dirty="0" smtClean="0"/>
              <a:t>1- Selon toi, pourquoi est-ce que Marie de </a:t>
            </a:r>
            <a:r>
              <a:rPr lang="fr-CA" dirty="0" err="1" smtClean="0"/>
              <a:t>Magdala</a:t>
            </a:r>
            <a:r>
              <a:rPr lang="fr-CA" dirty="0" smtClean="0"/>
              <a:t> pleure?</a:t>
            </a:r>
          </a:p>
          <a:p>
            <a:pPr marL="0" indent="0">
              <a:lnSpc>
                <a:spcPct val="150000"/>
              </a:lnSpc>
              <a:buNone/>
            </a:pPr>
            <a:r>
              <a:rPr lang="fr-CA" dirty="0" smtClean="0"/>
              <a:t>2- Comment Marie réagit lorsqu’elle comprend que le jardinier, c’est Jésus qui est vivant?</a:t>
            </a:r>
          </a:p>
          <a:p>
            <a:pPr marL="0" indent="0">
              <a:lnSpc>
                <a:spcPct val="150000"/>
              </a:lnSpc>
              <a:buNone/>
            </a:pPr>
            <a:r>
              <a:rPr lang="fr-CA" dirty="0" smtClean="0"/>
              <a:t>3- Quel message Marie doit-elle apporter aux amis de Jésus (ses disciples)?</a:t>
            </a:r>
          </a:p>
        </p:txBody>
      </p:sp>
    </p:spTree>
    <p:extLst>
      <p:ext uri="{BB962C8B-B14F-4D97-AF65-F5344CB8AC3E}">
        <p14:creationId xmlns="" xmlns:p14="http://schemas.microsoft.com/office/powerpoint/2010/main" val="3420850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Théo Content 2.jpg"/>
          <p:cNvPicPr>
            <a:picLocks noChangeAspect="1"/>
          </p:cNvPicPr>
          <p:nvPr/>
        </p:nvPicPr>
        <p:blipFill>
          <a:blip r:embed="rId4" cstate="print"/>
          <a:stretch>
            <a:fillRect/>
          </a:stretch>
        </p:blipFill>
        <p:spPr>
          <a:xfrm>
            <a:off x="1214414" y="2857496"/>
            <a:ext cx="1866194" cy="4000504"/>
          </a:xfrm>
          <a:prstGeom prst="rect">
            <a:avLst/>
          </a:prstGeom>
        </p:spPr>
      </p:pic>
      <p:pic>
        <p:nvPicPr>
          <p:cNvPr id="6" name="Image 5" descr="Sophie surprise 2.jpg"/>
          <p:cNvPicPr>
            <a:picLocks noChangeAspect="1"/>
          </p:cNvPicPr>
          <p:nvPr/>
        </p:nvPicPr>
        <p:blipFill>
          <a:blip r:embed="rId5" cstate="print"/>
          <a:stretch>
            <a:fillRect/>
          </a:stretch>
        </p:blipFill>
        <p:spPr>
          <a:xfrm>
            <a:off x="4286248" y="3214686"/>
            <a:ext cx="1461325" cy="3440044"/>
          </a:xfrm>
          <a:prstGeom prst="rect">
            <a:avLst/>
          </a:prstGeom>
        </p:spPr>
      </p:pic>
      <p:sp>
        <p:nvSpPr>
          <p:cNvPr id="9" name="Rectangle à coins arrondis 8"/>
          <p:cNvSpPr/>
          <p:nvPr>
            <p:custDataLst>
              <p:tags r:id="rId1"/>
            </p:custDataLst>
          </p:nvPr>
        </p:nvSpPr>
        <p:spPr>
          <a:xfrm>
            <a:off x="285720" y="500042"/>
            <a:ext cx="3744416" cy="1728192"/>
          </a:xfrm>
          <a:prstGeom prst="wedgeRoundRectCallout">
            <a:avLst>
              <a:gd name="adj1" fmla="val -6351"/>
              <a:gd name="adj2" fmla="val 91932"/>
              <a:gd name="adj3" fmla="val 16667"/>
            </a:avLst>
          </a:prstGeom>
          <a:solidFill>
            <a:srgbClr val="47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600" b="1" dirty="0" smtClean="0">
                <a:solidFill>
                  <a:schemeClr val="tx1"/>
                </a:solidFill>
                <a:latin typeface="Arial" pitchFamily="34" charset="0"/>
                <a:cs typeface="Arial" pitchFamily="34" charset="0"/>
              </a:rPr>
              <a:t>Marie va annoncer une très bonne nouvelle aux amis de Jésus.</a:t>
            </a:r>
          </a:p>
        </p:txBody>
      </p:sp>
      <p:sp>
        <p:nvSpPr>
          <p:cNvPr id="5" name="Rectangle à coins arrondis 4"/>
          <p:cNvSpPr/>
          <p:nvPr>
            <p:custDataLst>
              <p:tags r:id="rId2"/>
            </p:custDataLst>
          </p:nvPr>
        </p:nvSpPr>
        <p:spPr>
          <a:xfrm>
            <a:off x="5148064" y="764704"/>
            <a:ext cx="3744416" cy="2304256"/>
          </a:xfrm>
          <a:prstGeom prst="wedgeRoundRectCallout">
            <a:avLst>
              <a:gd name="adj1" fmla="val -50189"/>
              <a:gd name="adj2" fmla="val 62575"/>
              <a:gd name="adj3" fmla="val 16667"/>
            </a:avLst>
          </a:prstGeom>
          <a:solidFill>
            <a:srgbClr val="EB6F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Oui, mais Jésus annonce qu’il ne sera plus présent avec son corps…</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Théo Content 2.jpg"/>
          <p:cNvPicPr>
            <a:picLocks noChangeAspect="1"/>
          </p:cNvPicPr>
          <p:nvPr/>
        </p:nvPicPr>
        <p:blipFill>
          <a:blip r:embed="rId3" cstate="print"/>
          <a:stretch>
            <a:fillRect/>
          </a:stretch>
        </p:blipFill>
        <p:spPr>
          <a:xfrm>
            <a:off x="1428728" y="2857496"/>
            <a:ext cx="1866194" cy="4000504"/>
          </a:xfrm>
          <a:prstGeom prst="rect">
            <a:avLst/>
          </a:prstGeom>
        </p:spPr>
      </p:pic>
      <p:sp>
        <p:nvSpPr>
          <p:cNvPr id="9" name="Rectangle à coins arrondis 8"/>
          <p:cNvSpPr/>
          <p:nvPr>
            <p:custDataLst>
              <p:tags r:id="rId1"/>
            </p:custDataLst>
          </p:nvPr>
        </p:nvSpPr>
        <p:spPr>
          <a:xfrm>
            <a:off x="214282" y="214290"/>
            <a:ext cx="8715436" cy="2071702"/>
          </a:xfrm>
          <a:prstGeom prst="wedgeRoundRectCallout">
            <a:avLst>
              <a:gd name="adj1" fmla="val -24436"/>
              <a:gd name="adj2" fmla="val 81216"/>
              <a:gd name="adj3" fmla="val 16667"/>
            </a:avLst>
          </a:prstGeom>
          <a:solidFill>
            <a:srgbClr val="47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600" b="1" dirty="0" smtClean="0">
                <a:solidFill>
                  <a:schemeClr val="tx1"/>
                </a:solidFill>
                <a:latin typeface="Arial" pitchFamily="34" charset="0"/>
                <a:cs typeface="Arial" pitchFamily="34" charset="0"/>
              </a:rPr>
              <a:t>C’est pour cela qu’avant son procès et sa mort sur la croix, Jésus a vécu un dernier repas avec ses amis…</a:t>
            </a:r>
          </a:p>
          <a:p>
            <a:pPr algn="ctr"/>
            <a:r>
              <a:rPr lang="fr-CA" sz="2600" b="1" dirty="0" smtClean="0">
                <a:solidFill>
                  <a:schemeClr val="tx1"/>
                </a:solidFill>
                <a:latin typeface="Arial" pitchFamily="34" charset="0"/>
                <a:cs typeface="Arial" pitchFamily="34" charset="0"/>
              </a:rPr>
              <a:t>Laisse-toi raconter par ton accompagnateur…</a:t>
            </a:r>
            <a:endParaRPr lang="fr-CA" sz="2600" b="1" dirty="0" smtClean="0"/>
          </a:p>
        </p:txBody>
      </p:sp>
      <p:pic>
        <p:nvPicPr>
          <p:cNvPr id="6" name="Image 5" descr="Sophie joyeuse 2.jpg"/>
          <p:cNvPicPr>
            <a:picLocks noChangeAspect="1"/>
          </p:cNvPicPr>
          <p:nvPr/>
        </p:nvPicPr>
        <p:blipFill>
          <a:blip r:embed="rId4" cstate="print"/>
          <a:stretch>
            <a:fillRect/>
          </a:stretch>
        </p:blipFill>
        <p:spPr>
          <a:xfrm>
            <a:off x="3786182" y="3286124"/>
            <a:ext cx="1896855" cy="328935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e dernier repas.jpg"/>
          <p:cNvPicPr>
            <a:picLocks noChangeAspect="1"/>
          </p:cNvPicPr>
          <p:nvPr/>
        </p:nvPicPr>
        <p:blipFill>
          <a:blip r:embed="rId2" cstate="print"/>
          <a:stretch>
            <a:fillRect/>
          </a:stretch>
        </p:blipFill>
        <p:spPr>
          <a:xfrm>
            <a:off x="0" y="0"/>
            <a:ext cx="9144000" cy="4665306"/>
          </a:xfrm>
          <a:prstGeom prst="rect">
            <a:avLst/>
          </a:prstGeom>
        </p:spPr>
      </p:pic>
      <p:sp>
        <p:nvSpPr>
          <p:cNvPr id="3" name="Espace réservé du contenu 2"/>
          <p:cNvSpPr>
            <a:spLocks noGrp="1"/>
          </p:cNvSpPr>
          <p:nvPr>
            <p:ph idx="1"/>
          </p:nvPr>
        </p:nvSpPr>
        <p:spPr>
          <a:xfrm>
            <a:off x="0" y="4357694"/>
            <a:ext cx="9144000" cy="2500306"/>
          </a:xfrm>
          <a:solidFill>
            <a:schemeClr val="accent5">
              <a:lumMod val="20000"/>
              <a:lumOff val="80000"/>
              <a:alpha val="50000"/>
            </a:schemeClr>
          </a:solidFill>
        </p:spPr>
        <p:txBody>
          <a:bodyPr>
            <a:normAutofit/>
          </a:bodyPr>
          <a:lstStyle/>
          <a:p>
            <a:pPr>
              <a:buNone/>
            </a:pPr>
            <a:r>
              <a:rPr lang="fr-CA" sz="3000" dirty="0" smtClean="0">
                <a:latin typeface="Arial" pitchFamily="34" charset="0"/>
                <a:cs typeface="Arial" pitchFamily="34" charset="0"/>
              </a:rPr>
              <a:t>Les Juifs ont une grande tradition, le repas de la</a:t>
            </a:r>
            <a:r>
              <a:rPr lang="fr-CA" sz="3000" dirty="0" smtClean="0">
                <a:solidFill>
                  <a:srgbClr val="FF0000"/>
                </a:solidFill>
                <a:latin typeface="Arial" pitchFamily="34" charset="0"/>
                <a:cs typeface="Arial" pitchFamily="34" charset="0"/>
              </a:rPr>
              <a:t> </a:t>
            </a:r>
            <a:r>
              <a:rPr lang="fr-CA" sz="3000" dirty="0" smtClean="0">
                <a:latin typeface="Arial" pitchFamily="34" charset="0"/>
                <a:cs typeface="Arial" pitchFamily="34" charset="0"/>
              </a:rPr>
              <a:t>Pâque. Ils se rappellent la sortie d’Égypte (rappelle-toi l’histoire de Moïse…).</a:t>
            </a:r>
          </a:p>
          <a:p>
            <a:pPr>
              <a:buNone/>
            </a:pPr>
            <a:r>
              <a:rPr lang="fr-CA" sz="3000" dirty="0" smtClean="0">
                <a:latin typeface="Arial" pitchFamily="34" charset="0"/>
                <a:cs typeface="Arial" pitchFamily="34" charset="0"/>
              </a:rPr>
              <a:t>L’ambiance de ce repas aurait dû être la joie. Mais l’heure était grave et les disciples le savaient…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dernier repas.jpg"/>
          <p:cNvPicPr>
            <a:picLocks noChangeAspect="1"/>
          </p:cNvPicPr>
          <p:nvPr/>
        </p:nvPicPr>
        <p:blipFill>
          <a:blip r:embed="rId2" cstate="print"/>
          <a:stretch>
            <a:fillRect/>
          </a:stretch>
        </p:blipFill>
        <p:spPr>
          <a:xfrm>
            <a:off x="0" y="0"/>
            <a:ext cx="9144000" cy="4665306"/>
          </a:xfrm>
          <a:prstGeom prst="rect">
            <a:avLst/>
          </a:prstGeom>
        </p:spPr>
      </p:pic>
      <p:sp>
        <p:nvSpPr>
          <p:cNvPr id="3" name="Espace réservé du contenu 2"/>
          <p:cNvSpPr>
            <a:spLocks noGrp="1"/>
          </p:cNvSpPr>
          <p:nvPr>
            <p:ph idx="1"/>
          </p:nvPr>
        </p:nvSpPr>
        <p:spPr>
          <a:xfrm>
            <a:off x="0" y="4286232"/>
            <a:ext cx="9144000" cy="2571768"/>
          </a:xfrm>
          <a:solidFill>
            <a:schemeClr val="accent5">
              <a:lumMod val="20000"/>
              <a:lumOff val="80000"/>
              <a:alpha val="50000"/>
            </a:schemeClr>
          </a:solidFill>
        </p:spPr>
        <p:txBody>
          <a:bodyPr>
            <a:normAutofit fontScale="92500" lnSpcReduction="10000"/>
          </a:bodyPr>
          <a:lstStyle/>
          <a:p>
            <a:pPr>
              <a:buNone/>
            </a:pPr>
            <a:r>
              <a:rPr lang="fr-CA" sz="3000" dirty="0" smtClean="0">
                <a:latin typeface="Arial" pitchFamily="34" charset="0"/>
                <a:cs typeface="Arial" pitchFamily="34" charset="0"/>
              </a:rPr>
              <a:t>Jésus prit la parole et dit :</a:t>
            </a:r>
          </a:p>
          <a:p>
            <a:pPr>
              <a:buFontTx/>
              <a:buChar char="-"/>
            </a:pPr>
            <a:r>
              <a:rPr lang="fr-CA" sz="3000" dirty="0" smtClean="0">
                <a:latin typeface="Arial" pitchFamily="34" charset="0"/>
                <a:cs typeface="Arial" pitchFamily="34" charset="0"/>
              </a:rPr>
              <a:t>J’ai tellement désiré manger cette Pâque avec vous avant de souffrir.</a:t>
            </a:r>
          </a:p>
          <a:p>
            <a:pPr>
              <a:buNone/>
            </a:pPr>
            <a:r>
              <a:rPr lang="fr-CA" sz="3000" dirty="0" smtClean="0">
                <a:latin typeface="Arial" pitchFamily="34" charset="0"/>
                <a:cs typeface="Arial" pitchFamily="34" charset="0"/>
              </a:rPr>
              <a:t>Ensuite, il prit du pain, il rendit grâce au Père, puis le bénit et le rompit en le donnant à ses amis, les apôtres… </a:t>
            </a:r>
          </a:p>
        </p:txBody>
      </p:sp>
      <p:sp>
        <p:nvSpPr>
          <p:cNvPr id="4" name="ZoneTexte 3"/>
          <p:cNvSpPr txBox="1"/>
          <p:nvPr/>
        </p:nvSpPr>
        <p:spPr>
          <a:xfrm>
            <a:off x="3929058" y="785794"/>
            <a:ext cx="3786214"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b="1" dirty="0" smtClean="0">
                <a:latin typeface="Arial" pitchFamily="34" charset="0"/>
                <a:cs typeface="Arial" pitchFamily="34" charset="0"/>
              </a:rPr>
              <a:t>Inspiré de l’Évangile de Luc </a:t>
            </a:r>
            <a:r>
              <a:rPr lang="fr-CA" sz="1400" b="1" dirty="0" smtClean="0">
                <a:latin typeface="Arial" pitchFamily="34" charset="0"/>
                <a:cs typeface="Arial" pitchFamily="34" charset="0"/>
              </a:rPr>
              <a:t>22,14-23</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dernier repas.jpg"/>
          <p:cNvPicPr>
            <a:picLocks noChangeAspect="1"/>
          </p:cNvPicPr>
          <p:nvPr/>
        </p:nvPicPr>
        <p:blipFill>
          <a:blip r:embed="rId2" cstate="print"/>
          <a:stretch>
            <a:fillRect/>
          </a:stretch>
        </p:blipFill>
        <p:spPr>
          <a:xfrm>
            <a:off x="0" y="0"/>
            <a:ext cx="9144000" cy="4665306"/>
          </a:xfrm>
          <a:prstGeom prst="rect">
            <a:avLst/>
          </a:prstGeom>
        </p:spPr>
      </p:pic>
      <p:sp>
        <p:nvSpPr>
          <p:cNvPr id="3" name="Espace réservé du contenu 2"/>
          <p:cNvSpPr>
            <a:spLocks noGrp="1"/>
          </p:cNvSpPr>
          <p:nvPr>
            <p:ph idx="1"/>
          </p:nvPr>
        </p:nvSpPr>
        <p:spPr>
          <a:xfrm>
            <a:off x="0" y="4429108"/>
            <a:ext cx="9144000" cy="2428892"/>
          </a:xfrm>
          <a:solidFill>
            <a:schemeClr val="accent5">
              <a:lumMod val="20000"/>
              <a:lumOff val="80000"/>
              <a:alpha val="50000"/>
            </a:schemeClr>
          </a:solidFill>
        </p:spPr>
        <p:txBody>
          <a:bodyPr>
            <a:normAutofit lnSpcReduction="10000"/>
          </a:bodyPr>
          <a:lstStyle/>
          <a:p>
            <a:pPr>
              <a:buFontTx/>
              <a:buChar char="-"/>
            </a:pPr>
            <a:r>
              <a:rPr lang="fr-CA" sz="3000" dirty="0" smtClean="0">
                <a:latin typeface="Arial" pitchFamily="34" charset="0"/>
                <a:cs typeface="Arial" pitchFamily="34" charset="0"/>
              </a:rPr>
              <a:t>Prenez et mangez en tous, ceci est mon corps qui est livré pour vous.</a:t>
            </a:r>
          </a:p>
          <a:p>
            <a:pPr>
              <a:buNone/>
            </a:pPr>
            <a:r>
              <a:rPr lang="fr-CA" sz="3000" dirty="0" smtClean="0">
                <a:latin typeface="Arial" pitchFamily="34" charset="0"/>
                <a:cs typeface="Arial" pitchFamily="34" charset="0"/>
              </a:rPr>
              <a:t>À la fin du repas, il prit une coupe de vin. En remerciant Dieu, il la bénit et la présenta à ses apôtres en disant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dernier repas.jpg"/>
          <p:cNvPicPr>
            <a:picLocks noChangeAspect="1"/>
          </p:cNvPicPr>
          <p:nvPr/>
        </p:nvPicPr>
        <p:blipFill>
          <a:blip r:embed="rId2" cstate="print"/>
          <a:stretch>
            <a:fillRect/>
          </a:stretch>
        </p:blipFill>
        <p:spPr>
          <a:xfrm>
            <a:off x="0" y="0"/>
            <a:ext cx="9144000" cy="4665306"/>
          </a:xfrm>
          <a:prstGeom prst="rect">
            <a:avLst/>
          </a:prstGeom>
        </p:spPr>
      </p:pic>
      <p:sp>
        <p:nvSpPr>
          <p:cNvPr id="3" name="Espace réservé du contenu 2"/>
          <p:cNvSpPr>
            <a:spLocks noGrp="1"/>
          </p:cNvSpPr>
          <p:nvPr>
            <p:ph idx="1"/>
          </p:nvPr>
        </p:nvSpPr>
        <p:spPr>
          <a:xfrm>
            <a:off x="0" y="4429108"/>
            <a:ext cx="9144000" cy="2428892"/>
          </a:xfrm>
          <a:solidFill>
            <a:schemeClr val="accent5">
              <a:lumMod val="20000"/>
              <a:lumOff val="80000"/>
              <a:alpha val="50000"/>
            </a:schemeClr>
          </a:solidFill>
        </p:spPr>
        <p:txBody>
          <a:bodyPr>
            <a:normAutofit/>
          </a:bodyPr>
          <a:lstStyle/>
          <a:p>
            <a:pPr>
              <a:buNone/>
            </a:pPr>
            <a:r>
              <a:rPr lang="fr-CA" sz="3000" dirty="0" smtClean="0">
                <a:latin typeface="Arial" pitchFamily="34" charset="0"/>
                <a:cs typeface="Arial" pitchFamily="34" charset="0"/>
              </a:rPr>
              <a:t>- Prenez et buvez-en tous, ceci est la coupe de mon sang qui sera versé pour vous et pour l’humanité afin que les mauvaises actions soient pardonnées. C’est le sang d’une alliance nouvelle et éternelle. Vous referez ces gestes en mémoire de moi.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dernier repas.jpg"/>
          <p:cNvPicPr>
            <a:picLocks noChangeAspect="1"/>
          </p:cNvPicPr>
          <p:nvPr/>
        </p:nvPicPr>
        <p:blipFill>
          <a:blip r:embed="rId2" cstate="print"/>
          <a:stretch>
            <a:fillRect/>
          </a:stretch>
        </p:blipFill>
        <p:spPr>
          <a:xfrm>
            <a:off x="0" y="0"/>
            <a:ext cx="9144000" cy="4665306"/>
          </a:xfrm>
          <a:prstGeom prst="rect">
            <a:avLst/>
          </a:prstGeom>
        </p:spPr>
      </p:pic>
      <p:sp>
        <p:nvSpPr>
          <p:cNvPr id="3" name="Espace réservé du contenu 2"/>
          <p:cNvSpPr>
            <a:spLocks noGrp="1"/>
          </p:cNvSpPr>
          <p:nvPr>
            <p:ph idx="1"/>
          </p:nvPr>
        </p:nvSpPr>
        <p:spPr>
          <a:xfrm>
            <a:off x="0" y="4286232"/>
            <a:ext cx="9144000" cy="2571768"/>
          </a:xfrm>
          <a:solidFill>
            <a:schemeClr val="accent5">
              <a:lumMod val="20000"/>
              <a:lumOff val="80000"/>
              <a:alpha val="50000"/>
            </a:schemeClr>
          </a:solidFill>
        </p:spPr>
        <p:txBody>
          <a:bodyPr>
            <a:normAutofit/>
          </a:bodyPr>
          <a:lstStyle/>
          <a:p>
            <a:pPr>
              <a:buNone/>
            </a:pPr>
            <a:r>
              <a:rPr lang="fr-CA" sz="3000" dirty="0" smtClean="0">
                <a:latin typeface="Arial" pitchFamily="34" charset="0"/>
                <a:cs typeface="Arial" pitchFamily="34" charset="0"/>
              </a:rPr>
              <a:t>Pendant qu’ils mangeaient, Jésus reprit la parole :</a:t>
            </a:r>
          </a:p>
          <a:p>
            <a:pPr>
              <a:buFontTx/>
              <a:buChar char="-"/>
            </a:pPr>
            <a:r>
              <a:rPr lang="fr-CA" sz="3000" dirty="0" smtClean="0">
                <a:latin typeface="Arial" pitchFamily="34" charset="0"/>
                <a:cs typeface="Arial" pitchFamily="34" charset="0"/>
              </a:rPr>
              <a:t>L’un de vous me trahira.</a:t>
            </a:r>
          </a:p>
          <a:p>
            <a:pPr>
              <a:buNone/>
            </a:pPr>
            <a:r>
              <a:rPr lang="fr-CA" sz="3000" dirty="0" smtClean="0">
                <a:latin typeface="Arial" pitchFamily="34" charset="0"/>
                <a:cs typeface="Arial" pitchFamily="34" charset="0"/>
              </a:rPr>
              <a:t>Les apôtres pleins de tristesse se demandaient qui allait faire une telle chose. Ils demandèrent à Jésus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39552" y="5085184"/>
            <a:ext cx="7128792" cy="1362075"/>
          </a:xfrm>
        </p:spPr>
        <p:txBody>
          <a:bodyPr>
            <a:normAutofit fontScale="90000"/>
          </a:bodyPr>
          <a:lstStyle/>
          <a:p>
            <a:pPr algn="ctr"/>
            <a:r>
              <a:rPr lang="fr-CA" dirty="0" smtClean="0">
                <a:latin typeface="Arial" pitchFamily="34" charset="0"/>
                <a:cs typeface="Arial" pitchFamily="34" charset="0"/>
              </a:rPr>
              <a:t>8- Sur la route… Une présence à reconnaître.</a:t>
            </a:r>
            <a:endParaRPr lang="fr-CA" dirty="0">
              <a:latin typeface="Arial" pitchFamily="34" charset="0"/>
              <a:cs typeface="Arial" pitchFamily="34" charset="0"/>
            </a:endParaRPr>
          </a:p>
        </p:txBody>
      </p:sp>
      <p:pic>
        <p:nvPicPr>
          <p:cNvPr id="7" name="Image 6"/>
          <p:cNvPicPr>
            <a:picLocks noChangeAspect="1"/>
          </p:cNvPicPr>
          <p:nvPr/>
        </p:nvPicPr>
        <p:blipFill>
          <a:blip r:embed="rId4" cstate="print">
            <a:duotone>
              <a:prstClr val="black"/>
              <a:schemeClr val="accent5">
                <a:tint val="45000"/>
                <a:satMod val="400000"/>
              </a:schemeClr>
            </a:duotone>
            <a:extLst>
              <a:ext uri="{28A0092B-C50C-407E-A947-70E740481C1C}">
                <a14:useLocalDpi xmlns="" xmlns:a14="http://schemas.microsoft.com/office/drawing/2010/main" val="0"/>
              </a:ext>
            </a:extLst>
          </a:blip>
          <a:stretch>
            <a:fillRect/>
          </a:stretch>
        </p:blipFill>
        <p:spPr>
          <a:xfrm>
            <a:off x="6588224" y="1772816"/>
            <a:ext cx="2022904" cy="3287864"/>
          </a:xfrm>
          <a:prstGeom prst="round2DiagRect">
            <a:avLst>
              <a:gd name="adj1" fmla="val 16667"/>
              <a:gd name="adj2" fmla="val 0"/>
            </a:avLst>
          </a:prstGeom>
          <a:ln w="88900" cap="sq">
            <a:solidFill>
              <a:schemeClr val="tx2"/>
            </a:solidFill>
            <a:miter lim="800000"/>
          </a:ln>
          <a:effectLst>
            <a:outerShdw blurRad="254000" algn="tl" rotWithShape="0">
              <a:srgbClr val="000000">
                <a:alpha val="43000"/>
              </a:srgbClr>
            </a:outerShdw>
            <a:softEdge rad="63500"/>
          </a:effectLst>
        </p:spPr>
      </p:pic>
      <p:pic>
        <p:nvPicPr>
          <p:cNvPr id="2050" name="Picture 2" descr="Résultats de recherche d'images pour « empreintes de pas »"/>
          <p:cNvPicPr>
            <a:picLocks noChangeAspect="1" noChangeArrowheads="1"/>
          </p:cNvPicPr>
          <p:nvPr/>
        </p:nvPicPr>
        <p:blipFill>
          <a:blip r:embed="rId5" cstate="print"/>
          <a:srcRect/>
          <a:stretch>
            <a:fillRect/>
          </a:stretch>
        </p:blipFill>
        <p:spPr bwMode="auto">
          <a:xfrm>
            <a:off x="467544" y="620688"/>
            <a:ext cx="5381948" cy="3573016"/>
          </a:xfrm>
          <a:prstGeom prst="rect">
            <a:avLst/>
          </a:prstGeom>
          <a:noFill/>
        </p:spPr>
      </p:pic>
    </p:spTree>
    <p:extLst>
      <p:ext uri="{BB962C8B-B14F-4D97-AF65-F5344CB8AC3E}">
        <p14:creationId xmlns="" xmlns:p14="http://schemas.microsoft.com/office/powerpoint/2010/main" val="3599704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dernier repas.jpg"/>
          <p:cNvPicPr>
            <a:picLocks noChangeAspect="1"/>
          </p:cNvPicPr>
          <p:nvPr/>
        </p:nvPicPr>
        <p:blipFill>
          <a:blip r:embed="rId2" cstate="print"/>
          <a:stretch>
            <a:fillRect/>
          </a:stretch>
        </p:blipFill>
        <p:spPr>
          <a:xfrm>
            <a:off x="0" y="0"/>
            <a:ext cx="9144000" cy="4665306"/>
          </a:xfrm>
          <a:prstGeom prst="rect">
            <a:avLst/>
          </a:prstGeom>
        </p:spPr>
      </p:pic>
      <p:sp>
        <p:nvSpPr>
          <p:cNvPr id="3" name="Espace réservé du contenu 2"/>
          <p:cNvSpPr>
            <a:spLocks noGrp="1"/>
          </p:cNvSpPr>
          <p:nvPr>
            <p:ph idx="1"/>
          </p:nvPr>
        </p:nvSpPr>
        <p:spPr>
          <a:xfrm>
            <a:off x="0" y="4357670"/>
            <a:ext cx="9144000" cy="2500330"/>
          </a:xfrm>
          <a:solidFill>
            <a:schemeClr val="accent5">
              <a:lumMod val="20000"/>
              <a:lumOff val="80000"/>
              <a:alpha val="50000"/>
            </a:schemeClr>
          </a:solidFill>
        </p:spPr>
        <p:txBody>
          <a:bodyPr>
            <a:normAutofit lnSpcReduction="10000"/>
          </a:bodyPr>
          <a:lstStyle/>
          <a:p>
            <a:pPr>
              <a:buFontTx/>
              <a:buChar char="-"/>
            </a:pPr>
            <a:r>
              <a:rPr lang="fr-CA" sz="3000" dirty="0" smtClean="0">
                <a:latin typeface="Arial" pitchFamily="34" charset="0"/>
                <a:cs typeface="Arial" pitchFamily="34" charset="0"/>
              </a:rPr>
              <a:t>Est-ce moi, Seigneur?</a:t>
            </a:r>
          </a:p>
          <a:p>
            <a:pPr>
              <a:buNone/>
            </a:pPr>
            <a:r>
              <a:rPr lang="fr-CA" sz="3000" dirty="0" smtClean="0">
                <a:latin typeface="Arial" pitchFamily="34" charset="0"/>
                <a:cs typeface="Arial" pitchFamily="34" charset="0"/>
              </a:rPr>
              <a:t>- C’est celui qui plongera sa main dans le plat en même temps que moi…</a:t>
            </a:r>
          </a:p>
          <a:p>
            <a:pPr>
              <a:buNone/>
            </a:pPr>
            <a:r>
              <a:rPr lang="fr-CA" sz="3000" dirty="0" smtClean="0">
                <a:latin typeface="Arial" pitchFamily="34" charset="0"/>
                <a:cs typeface="Arial" pitchFamily="34" charset="0"/>
              </a:rPr>
              <a:t>À ce moment, la main de Judas était dans le plat avec celle de Jésus…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dernier repas.jpg"/>
          <p:cNvPicPr>
            <a:picLocks noChangeAspect="1"/>
          </p:cNvPicPr>
          <p:nvPr/>
        </p:nvPicPr>
        <p:blipFill>
          <a:blip r:embed="rId2" cstate="print"/>
          <a:stretch>
            <a:fillRect/>
          </a:stretch>
        </p:blipFill>
        <p:spPr>
          <a:xfrm>
            <a:off x="0" y="0"/>
            <a:ext cx="9144000" cy="4665306"/>
          </a:xfrm>
          <a:prstGeom prst="rect">
            <a:avLst/>
          </a:prstGeom>
        </p:spPr>
      </p:pic>
      <p:sp>
        <p:nvSpPr>
          <p:cNvPr id="3" name="Espace réservé du contenu 2"/>
          <p:cNvSpPr>
            <a:spLocks noGrp="1"/>
          </p:cNvSpPr>
          <p:nvPr>
            <p:ph idx="1"/>
          </p:nvPr>
        </p:nvSpPr>
        <p:spPr>
          <a:xfrm>
            <a:off x="0" y="4286232"/>
            <a:ext cx="9144000" cy="2571768"/>
          </a:xfrm>
          <a:solidFill>
            <a:schemeClr val="accent5">
              <a:lumMod val="20000"/>
              <a:lumOff val="80000"/>
              <a:alpha val="50000"/>
            </a:schemeClr>
          </a:solidFill>
        </p:spPr>
        <p:txBody>
          <a:bodyPr>
            <a:normAutofit/>
          </a:bodyPr>
          <a:lstStyle/>
          <a:p>
            <a:pPr>
              <a:buNone/>
            </a:pPr>
            <a:r>
              <a:rPr lang="fr-CA" sz="3000" dirty="0" smtClean="0">
                <a:latin typeface="Arial" pitchFamily="34" charset="0"/>
                <a:cs typeface="Arial" pitchFamily="34" charset="0"/>
              </a:rPr>
              <a:t>À ce moment, Jésus dit à Judas:</a:t>
            </a:r>
          </a:p>
          <a:p>
            <a:pPr>
              <a:buFontTx/>
              <a:buChar char="-"/>
            </a:pPr>
            <a:r>
              <a:rPr lang="fr-CA" sz="3000" dirty="0" smtClean="0">
                <a:latin typeface="Arial" pitchFamily="34" charset="0"/>
                <a:cs typeface="Arial" pitchFamily="34" charset="0"/>
              </a:rPr>
              <a:t>Ce que tu dois faire, fais-le vite!</a:t>
            </a:r>
          </a:p>
          <a:p>
            <a:pPr>
              <a:buNone/>
            </a:pPr>
            <a:r>
              <a:rPr lang="fr-CA" sz="3000" dirty="0" smtClean="0">
                <a:latin typeface="Arial" pitchFamily="34" charset="0"/>
                <a:cs typeface="Arial" pitchFamily="34" charset="0"/>
              </a:rPr>
              <a:t>Les disciple crurent que Judas avait une commission, car c’est lui qui tenait la bourse commune.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297952" y="0"/>
            <a:ext cx="2846048" cy="2137699"/>
          </a:xfrm>
          <a:prstGeom prst="rect">
            <a:avLst/>
          </a:prstGeom>
          <a:noFill/>
        </p:spPr>
      </p:pic>
      <p:sp>
        <p:nvSpPr>
          <p:cNvPr id="5" name="Titre 4"/>
          <p:cNvSpPr>
            <a:spLocks noGrp="1"/>
          </p:cNvSpPr>
          <p:nvPr>
            <p:ph type="title"/>
            <p:custDataLst>
              <p:tags r:id="rId1"/>
            </p:custDataLst>
          </p:nvPr>
        </p:nvSpPr>
        <p:spPr>
          <a:xfrm>
            <a:off x="251520" y="332656"/>
            <a:ext cx="6933456" cy="1656184"/>
          </a:xfrm>
        </p:spPr>
        <p:txBody>
          <a:bodyPr>
            <a:normAutofit/>
          </a:bodyPr>
          <a:lstStyle/>
          <a:p>
            <a:r>
              <a:rPr lang="fr-CA" b="1" dirty="0" smtClean="0">
                <a:latin typeface="Arial" pitchFamily="34" charset="0"/>
                <a:cs typeface="Arial" pitchFamily="34" charset="0"/>
              </a:rPr>
              <a:t>Questions sur le récit…</a:t>
            </a:r>
            <a:br>
              <a:rPr lang="fr-CA" b="1" dirty="0" smtClean="0">
                <a:latin typeface="Arial" pitchFamily="34" charset="0"/>
                <a:cs typeface="Arial" pitchFamily="34" charset="0"/>
              </a:rPr>
            </a:br>
            <a:r>
              <a:rPr lang="fr-CA" sz="3200" b="1" dirty="0" smtClean="0">
                <a:latin typeface="Arial" pitchFamily="34" charset="0"/>
                <a:cs typeface="Arial" pitchFamily="34" charset="0"/>
              </a:rPr>
              <a:t>(Le dernier repas)</a:t>
            </a:r>
            <a:endParaRPr lang="fr-CA" sz="3200" b="1" dirty="0">
              <a:latin typeface="Arial" pitchFamily="34" charset="0"/>
              <a:cs typeface="Arial" pitchFamily="34" charset="0"/>
            </a:endParaRPr>
          </a:p>
        </p:txBody>
      </p:sp>
      <p:sp>
        <p:nvSpPr>
          <p:cNvPr id="6" name="Espace réservé du contenu 5"/>
          <p:cNvSpPr>
            <a:spLocks noGrp="1"/>
          </p:cNvSpPr>
          <p:nvPr>
            <p:ph idx="1"/>
            <p:custDataLst>
              <p:tags r:id="rId2"/>
            </p:custDataLst>
          </p:nvPr>
        </p:nvSpPr>
        <p:spPr>
          <a:xfrm>
            <a:off x="0" y="2564904"/>
            <a:ext cx="9144000" cy="4293096"/>
          </a:xfrm>
        </p:spPr>
        <p:txBody>
          <a:bodyPr>
            <a:normAutofit/>
          </a:bodyPr>
          <a:lstStyle/>
          <a:p>
            <a:pPr marL="0" indent="0">
              <a:lnSpc>
                <a:spcPct val="150000"/>
              </a:lnSpc>
              <a:buNone/>
            </a:pPr>
            <a:r>
              <a:rPr lang="fr-CA" dirty="0" smtClean="0"/>
              <a:t>4- Quelle était l’ambiance de ce repas?</a:t>
            </a:r>
          </a:p>
          <a:p>
            <a:pPr marL="0" indent="0">
              <a:lnSpc>
                <a:spcPct val="150000"/>
              </a:lnSpc>
              <a:buNone/>
            </a:pPr>
            <a:r>
              <a:rPr lang="fr-CA" dirty="0" smtClean="0"/>
              <a:t>5- Quels signes Jésus laisse-t-il à ses amis pour qu’ils sentent sa présence? (2 signes…)</a:t>
            </a:r>
          </a:p>
          <a:p>
            <a:pPr marL="0" indent="0">
              <a:lnSpc>
                <a:spcPct val="150000"/>
              </a:lnSpc>
              <a:buNone/>
            </a:pPr>
            <a:r>
              <a:rPr lang="fr-CA" dirty="0" smtClean="0"/>
              <a:t>6- Après le repas, qu’est-ce que Jésus demande à ses disciples?</a:t>
            </a:r>
          </a:p>
        </p:txBody>
      </p:sp>
    </p:spTree>
    <p:extLst>
      <p:ext uri="{BB962C8B-B14F-4D97-AF65-F5344CB8AC3E}">
        <p14:creationId xmlns="" xmlns:p14="http://schemas.microsoft.com/office/powerpoint/2010/main" val="3420850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Sophie surprise 2.jpg"/>
          <p:cNvPicPr>
            <a:picLocks noChangeAspect="1"/>
          </p:cNvPicPr>
          <p:nvPr/>
        </p:nvPicPr>
        <p:blipFill>
          <a:blip r:embed="rId4" cstate="print"/>
          <a:stretch>
            <a:fillRect/>
          </a:stretch>
        </p:blipFill>
        <p:spPr>
          <a:xfrm>
            <a:off x="3571868" y="3417956"/>
            <a:ext cx="1461325" cy="3440044"/>
          </a:xfrm>
          <a:prstGeom prst="rect">
            <a:avLst/>
          </a:prstGeom>
        </p:spPr>
      </p:pic>
      <p:pic>
        <p:nvPicPr>
          <p:cNvPr id="6" name="Image 5" descr="Théo Content 2.jpg"/>
          <p:cNvPicPr>
            <a:picLocks noChangeAspect="1"/>
          </p:cNvPicPr>
          <p:nvPr/>
        </p:nvPicPr>
        <p:blipFill>
          <a:blip r:embed="rId5" cstate="print"/>
          <a:stretch>
            <a:fillRect/>
          </a:stretch>
        </p:blipFill>
        <p:spPr>
          <a:xfrm>
            <a:off x="1428728" y="3143248"/>
            <a:ext cx="1866194" cy="4000504"/>
          </a:xfrm>
          <a:prstGeom prst="rect">
            <a:avLst/>
          </a:prstGeom>
        </p:spPr>
      </p:pic>
      <p:sp>
        <p:nvSpPr>
          <p:cNvPr id="7" name="Rectangle à coins arrondis 6"/>
          <p:cNvSpPr/>
          <p:nvPr>
            <p:custDataLst>
              <p:tags r:id="rId1"/>
            </p:custDataLst>
          </p:nvPr>
        </p:nvSpPr>
        <p:spPr>
          <a:xfrm>
            <a:off x="5572132" y="3214686"/>
            <a:ext cx="3384376" cy="2592288"/>
          </a:xfrm>
          <a:prstGeom prst="wedgeRoundRectCallout">
            <a:avLst>
              <a:gd name="adj1" fmla="val -71267"/>
              <a:gd name="adj2" fmla="val -4181"/>
              <a:gd name="adj3" fmla="val 16667"/>
            </a:avLst>
          </a:prstGeom>
          <a:solidFill>
            <a:srgbClr val="EB6F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Es-tu en train de me dire que c’est Jésus qui est dans le pain? Dans le vin? </a:t>
            </a:r>
            <a:endParaRPr lang="fr-CA" sz="2800" b="1" dirty="0">
              <a:solidFill>
                <a:schemeClr val="tx1"/>
              </a:solidFill>
            </a:endParaRPr>
          </a:p>
        </p:txBody>
      </p:sp>
      <p:sp>
        <p:nvSpPr>
          <p:cNvPr id="9" name="Rectangle à coins arrondis 8"/>
          <p:cNvSpPr/>
          <p:nvPr>
            <p:custDataLst>
              <p:tags r:id="rId2"/>
            </p:custDataLst>
          </p:nvPr>
        </p:nvSpPr>
        <p:spPr>
          <a:xfrm>
            <a:off x="214282" y="571480"/>
            <a:ext cx="8786874" cy="1857388"/>
          </a:xfrm>
          <a:prstGeom prst="wedgeRoundRectCallout">
            <a:avLst>
              <a:gd name="adj1" fmla="val -24708"/>
              <a:gd name="adj2" fmla="val 83486"/>
              <a:gd name="adj3" fmla="val 16667"/>
            </a:avLst>
          </a:prstGeom>
          <a:solidFill>
            <a:srgbClr val="47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Pendant trois ans, Jésus a appris à ses amis à aimer comme Dieu.</a:t>
            </a:r>
          </a:p>
          <a:p>
            <a:pPr algn="ctr"/>
            <a:r>
              <a:rPr lang="fr-CA" sz="2800" b="1" dirty="0" smtClean="0">
                <a:solidFill>
                  <a:schemeClr val="tx1"/>
                </a:solidFill>
                <a:latin typeface="Arial" pitchFamily="34" charset="0"/>
                <a:cs typeface="Arial" pitchFamily="34" charset="0"/>
              </a:rPr>
              <a:t>Il savait que sa mission d’amour était en péril, qu’il allait mourir et revenir d’une autre manière.</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Théo Content 2.jpg"/>
          <p:cNvPicPr>
            <a:picLocks noChangeAspect="1"/>
          </p:cNvPicPr>
          <p:nvPr/>
        </p:nvPicPr>
        <p:blipFill>
          <a:blip r:embed="rId4" cstate="print"/>
          <a:stretch>
            <a:fillRect/>
          </a:stretch>
        </p:blipFill>
        <p:spPr>
          <a:xfrm>
            <a:off x="928662" y="3071810"/>
            <a:ext cx="1866194" cy="4000504"/>
          </a:xfrm>
          <a:prstGeom prst="rect">
            <a:avLst/>
          </a:prstGeom>
        </p:spPr>
      </p:pic>
      <p:sp>
        <p:nvSpPr>
          <p:cNvPr id="7" name="Rectangle à coins arrondis 6"/>
          <p:cNvSpPr/>
          <p:nvPr>
            <p:custDataLst>
              <p:tags r:id="rId1"/>
            </p:custDataLst>
          </p:nvPr>
        </p:nvSpPr>
        <p:spPr>
          <a:xfrm>
            <a:off x="5072066" y="357166"/>
            <a:ext cx="3888432" cy="1656184"/>
          </a:xfrm>
          <a:prstGeom prst="wedgeRoundRectCallout">
            <a:avLst>
              <a:gd name="adj1" fmla="val -51780"/>
              <a:gd name="adj2" fmla="val 129221"/>
              <a:gd name="adj3" fmla="val 16667"/>
            </a:avLst>
          </a:prstGeom>
          <a:solidFill>
            <a:srgbClr val="EB6F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C’est à cause du  « Vous referez ces gestes en mémoire de moi ».</a:t>
            </a:r>
            <a:endParaRPr lang="fr-CA" sz="2800" b="1" dirty="0">
              <a:solidFill>
                <a:schemeClr val="tx1"/>
              </a:solidFill>
            </a:endParaRPr>
          </a:p>
        </p:txBody>
      </p:sp>
      <p:sp>
        <p:nvSpPr>
          <p:cNvPr id="9" name="Rectangle à coins arrondis 8"/>
          <p:cNvSpPr/>
          <p:nvPr>
            <p:custDataLst>
              <p:tags r:id="rId2"/>
            </p:custDataLst>
          </p:nvPr>
        </p:nvSpPr>
        <p:spPr>
          <a:xfrm>
            <a:off x="214282" y="214290"/>
            <a:ext cx="4752528" cy="2952328"/>
          </a:xfrm>
          <a:prstGeom prst="wedgeRoundRectCallout">
            <a:avLst>
              <a:gd name="adj1" fmla="val 196"/>
              <a:gd name="adj2" fmla="val 66154"/>
              <a:gd name="adj3" fmla="val 16667"/>
            </a:avLst>
          </a:prstGeom>
          <a:solidFill>
            <a:srgbClr val="47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Oui Sophie. Encore aujourd’hui, les gens qui croient en Jésus se réunissent pour célébrer sa résurrection le dimanche…</a:t>
            </a:r>
            <a:endParaRPr lang="fr-CA" sz="2800" b="1" dirty="0">
              <a:solidFill>
                <a:schemeClr val="tx1"/>
              </a:solidFill>
              <a:latin typeface="Arial" pitchFamily="34" charset="0"/>
              <a:cs typeface="Arial" pitchFamily="34" charset="0"/>
            </a:endParaRPr>
          </a:p>
        </p:txBody>
      </p:sp>
      <p:sp>
        <p:nvSpPr>
          <p:cNvPr id="10" name="Pensées 9"/>
          <p:cNvSpPr/>
          <p:nvPr/>
        </p:nvSpPr>
        <p:spPr>
          <a:xfrm>
            <a:off x="6386746" y="2060848"/>
            <a:ext cx="2505734" cy="3024336"/>
          </a:xfrm>
          <a:prstGeom prst="cloudCallout">
            <a:avLst>
              <a:gd name="adj1" fmla="val -109377"/>
              <a:gd name="adj2" fmla="val 25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1" name="Picture 2" descr="Image associée"/>
          <p:cNvPicPr>
            <a:picLocks noChangeAspect="1" noChangeArrowheads="1"/>
          </p:cNvPicPr>
          <p:nvPr/>
        </p:nvPicPr>
        <p:blipFill>
          <a:blip r:embed="rId5" cstate="print"/>
          <a:srcRect/>
          <a:stretch>
            <a:fillRect/>
          </a:stretch>
        </p:blipFill>
        <p:spPr bwMode="auto">
          <a:xfrm>
            <a:off x="6804248" y="2708920"/>
            <a:ext cx="1766848" cy="1712762"/>
          </a:xfrm>
          <a:prstGeom prst="rect">
            <a:avLst/>
          </a:prstGeom>
          <a:noFill/>
        </p:spPr>
      </p:pic>
      <p:pic>
        <p:nvPicPr>
          <p:cNvPr id="13" name="Image 12" descr="Sophie joyeuse 2.jpg"/>
          <p:cNvPicPr>
            <a:picLocks noChangeAspect="1"/>
          </p:cNvPicPr>
          <p:nvPr/>
        </p:nvPicPr>
        <p:blipFill>
          <a:blip r:embed="rId6" cstate="print"/>
          <a:stretch>
            <a:fillRect/>
          </a:stretch>
        </p:blipFill>
        <p:spPr>
          <a:xfrm>
            <a:off x="3643306" y="3357562"/>
            <a:ext cx="1894990" cy="328612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ophie joyeuse 2.jpg"/>
          <p:cNvPicPr>
            <a:picLocks noChangeAspect="1"/>
          </p:cNvPicPr>
          <p:nvPr/>
        </p:nvPicPr>
        <p:blipFill>
          <a:blip r:embed="rId4" cstate="print"/>
          <a:stretch>
            <a:fillRect/>
          </a:stretch>
        </p:blipFill>
        <p:spPr>
          <a:xfrm>
            <a:off x="2928926" y="3571876"/>
            <a:ext cx="1894990" cy="3286124"/>
          </a:xfrm>
          <a:prstGeom prst="rect">
            <a:avLst/>
          </a:prstGeom>
        </p:spPr>
      </p:pic>
      <p:pic>
        <p:nvPicPr>
          <p:cNvPr id="6" name="Image 5" descr="Théo Content 2.jpg"/>
          <p:cNvPicPr>
            <a:picLocks noChangeAspect="1"/>
          </p:cNvPicPr>
          <p:nvPr/>
        </p:nvPicPr>
        <p:blipFill>
          <a:blip r:embed="rId5" cstate="print"/>
          <a:stretch>
            <a:fillRect/>
          </a:stretch>
        </p:blipFill>
        <p:spPr>
          <a:xfrm>
            <a:off x="928662" y="3071810"/>
            <a:ext cx="1866194" cy="4000504"/>
          </a:xfrm>
          <a:prstGeom prst="rect">
            <a:avLst/>
          </a:prstGeom>
        </p:spPr>
      </p:pic>
      <p:sp>
        <p:nvSpPr>
          <p:cNvPr id="7" name="Rectangle à coins arrondis 6"/>
          <p:cNvSpPr/>
          <p:nvPr>
            <p:custDataLst>
              <p:tags r:id="rId1"/>
            </p:custDataLst>
          </p:nvPr>
        </p:nvSpPr>
        <p:spPr>
          <a:xfrm>
            <a:off x="5572132" y="3071810"/>
            <a:ext cx="3312368" cy="3024336"/>
          </a:xfrm>
          <a:prstGeom prst="wedgeRoundRectCallout">
            <a:avLst>
              <a:gd name="adj1" fmla="val -77897"/>
              <a:gd name="adj2" fmla="val -9254"/>
              <a:gd name="adj3" fmla="val 16667"/>
            </a:avLst>
          </a:prstGeom>
          <a:solidFill>
            <a:srgbClr val="EB6F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C’est pour cela que ça s’appelle le « Pain de vie ».</a:t>
            </a:r>
            <a:endParaRPr lang="fr-CA" sz="2800" b="1" dirty="0">
              <a:solidFill>
                <a:schemeClr val="tx1"/>
              </a:solidFill>
              <a:latin typeface="Arial" pitchFamily="34" charset="0"/>
              <a:cs typeface="Arial" pitchFamily="34" charset="0"/>
            </a:endParaRPr>
          </a:p>
          <a:p>
            <a:pPr algn="ctr"/>
            <a:r>
              <a:rPr lang="fr-CA" sz="2800" b="1" dirty="0" smtClean="0">
                <a:solidFill>
                  <a:schemeClr val="tx1"/>
                </a:solidFill>
                <a:latin typeface="Arial" pitchFamily="34" charset="0"/>
                <a:cs typeface="Arial" pitchFamily="34" charset="0"/>
              </a:rPr>
              <a:t>La vie est donnée par amour.</a:t>
            </a:r>
          </a:p>
        </p:txBody>
      </p:sp>
      <p:sp>
        <p:nvSpPr>
          <p:cNvPr id="9" name="Rectangle à coins arrondis 8"/>
          <p:cNvSpPr/>
          <p:nvPr>
            <p:custDataLst>
              <p:tags r:id="rId2"/>
            </p:custDataLst>
          </p:nvPr>
        </p:nvSpPr>
        <p:spPr>
          <a:xfrm>
            <a:off x="214282" y="357166"/>
            <a:ext cx="8643998" cy="2214554"/>
          </a:xfrm>
          <a:prstGeom prst="wedgeRoundRectCallout">
            <a:avLst>
              <a:gd name="adj1" fmla="val -34418"/>
              <a:gd name="adj2" fmla="val 76689"/>
              <a:gd name="adj3" fmla="val 16667"/>
            </a:avLst>
          </a:prstGeom>
          <a:solidFill>
            <a:srgbClr val="47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Jésus demande à ses disciples de se nourrir de son amour pour être capables à leur tour d’aimer comme lui. C’est aussi un moyen de se rappeler ce que Jésus a fait pour chacun(e) de nous.</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ophie joyeuse 2.jpg"/>
          <p:cNvPicPr>
            <a:picLocks noChangeAspect="1"/>
          </p:cNvPicPr>
          <p:nvPr/>
        </p:nvPicPr>
        <p:blipFill>
          <a:blip r:embed="rId4" cstate="print"/>
          <a:stretch>
            <a:fillRect/>
          </a:stretch>
        </p:blipFill>
        <p:spPr>
          <a:xfrm>
            <a:off x="2428860" y="3357562"/>
            <a:ext cx="1894990" cy="3286124"/>
          </a:xfrm>
          <a:prstGeom prst="rect">
            <a:avLst/>
          </a:prstGeom>
        </p:spPr>
      </p:pic>
      <p:pic>
        <p:nvPicPr>
          <p:cNvPr id="6" name="Image 5" descr="Théo Content 2.jpg"/>
          <p:cNvPicPr>
            <a:picLocks noChangeAspect="1"/>
          </p:cNvPicPr>
          <p:nvPr/>
        </p:nvPicPr>
        <p:blipFill>
          <a:blip r:embed="rId5" cstate="print"/>
          <a:stretch>
            <a:fillRect/>
          </a:stretch>
        </p:blipFill>
        <p:spPr>
          <a:xfrm>
            <a:off x="642910" y="3000372"/>
            <a:ext cx="1866194" cy="4000504"/>
          </a:xfrm>
          <a:prstGeom prst="rect">
            <a:avLst/>
          </a:prstGeom>
        </p:spPr>
      </p:pic>
      <p:sp>
        <p:nvSpPr>
          <p:cNvPr id="7" name="Rectangle à coins arrondis 6"/>
          <p:cNvSpPr/>
          <p:nvPr>
            <p:custDataLst>
              <p:tags r:id="rId1"/>
            </p:custDataLst>
          </p:nvPr>
        </p:nvSpPr>
        <p:spPr>
          <a:xfrm>
            <a:off x="4895528" y="3214686"/>
            <a:ext cx="4248472" cy="2736304"/>
          </a:xfrm>
          <a:prstGeom prst="wedgeRoundRectCallout">
            <a:avLst>
              <a:gd name="adj1" fmla="val -70809"/>
              <a:gd name="adj2" fmla="val -13267"/>
              <a:gd name="adj3" fmla="val 16667"/>
            </a:avLst>
          </a:prstGeom>
          <a:solidFill>
            <a:srgbClr val="EB6F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Je le rends présent surtout lorsque je viens en aide aux autres… Ça me fait du bien de croire qu’il est avec moi…</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214282" y="642918"/>
            <a:ext cx="8143932" cy="2071702"/>
          </a:xfrm>
          <a:prstGeom prst="wedgeRoundRectCallout">
            <a:avLst>
              <a:gd name="adj1" fmla="val -34325"/>
              <a:gd name="adj2" fmla="val 67759"/>
              <a:gd name="adj3" fmla="val 16667"/>
            </a:avLst>
          </a:prstGeom>
          <a:solidFill>
            <a:srgbClr val="47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Après sa mort et sa résurrection, Jésus ne nous laisse pas seuls. Il est présent dans le pain de vie, mais aussi à travers les gens qui croient en lui.</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Sophie joyeuse 2.jpg"/>
          <p:cNvPicPr>
            <a:picLocks noChangeAspect="1"/>
          </p:cNvPicPr>
          <p:nvPr/>
        </p:nvPicPr>
        <p:blipFill>
          <a:blip r:embed="rId3" cstate="print"/>
          <a:stretch>
            <a:fillRect/>
          </a:stretch>
        </p:blipFill>
        <p:spPr>
          <a:xfrm>
            <a:off x="4500562" y="3357562"/>
            <a:ext cx="1894990" cy="3286124"/>
          </a:xfrm>
          <a:prstGeom prst="rect">
            <a:avLst/>
          </a:prstGeom>
        </p:spPr>
      </p:pic>
      <p:pic>
        <p:nvPicPr>
          <p:cNvPr id="6" name="Image 5" descr="Théo Content 2.jpg"/>
          <p:cNvPicPr>
            <a:picLocks noChangeAspect="1"/>
          </p:cNvPicPr>
          <p:nvPr/>
        </p:nvPicPr>
        <p:blipFill>
          <a:blip r:embed="rId4" cstate="print"/>
          <a:stretch>
            <a:fillRect/>
          </a:stretch>
        </p:blipFill>
        <p:spPr>
          <a:xfrm>
            <a:off x="2857488" y="2857496"/>
            <a:ext cx="1866194" cy="4000504"/>
          </a:xfrm>
          <a:prstGeom prst="rect">
            <a:avLst/>
          </a:prstGeom>
        </p:spPr>
      </p:pic>
      <p:sp>
        <p:nvSpPr>
          <p:cNvPr id="9" name="Rectangle à coins arrondis 8"/>
          <p:cNvSpPr/>
          <p:nvPr>
            <p:custDataLst>
              <p:tags r:id="rId1"/>
            </p:custDataLst>
          </p:nvPr>
        </p:nvSpPr>
        <p:spPr>
          <a:xfrm>
            <a:off x="214282" y="285728"/>
            <a:ext cx="8572560" cy="2286016"/>
          </a:xfrm>
          <a:prstGeom prst="wedgeRoundRectCallout">
            <a:avLst>
              <a:gd name="adj1" fmla="val 338"/>
              <a:gd name="adj2" fmla="val 77950"/>
              <a:gd name="adj3" fmla="val 16667"/>
            </a:avLst>
          </a:prstGeom>
          <a:solidFill>
            <a:srgbClr val="47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C’est tellement vrai ce que tu dis Sophie. Ça me fait penser à un récit. Cela se passe le jour de la résurrection de Jésus…</a:t>
            </a:r>
          </a:p>
          <a:p>
            <a:pPr algn="ctr"/>
            <a:r>
              <a:rPr lang="fr-CA" sz="2800" b="1" dirty="0" smtClean="0">
                <a:solidFill>
                  <a:schemeClr val="tx1"/>
                </a:solidFill>
                <a:latin typeface="Arial" pitchFamily="34" charset="0"/>
                <a:cs typeface="Arial" pitchFamily="34" charset="0"/>
              </a:rPr>
              <a:t>Écoute bien comment Jésus se fait présent…</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ur le chemin d'Emmaüs.jpg"/>
          <p:cNvPicPr>
            <a:picLocks noChangeAspect="1"/>
          </p:cNvPicPr>
          <p:nvPr/>
        </p:nvPicPr>
        <p:blipFill>
          <a:blip r:embed="rId2" cstate="print"/>
          <a:stretch>
            <a:fillRect/>
          </a:stretch>
        </p:blipFill>
        <p:spPr>
          <a:xfrm>
            <a:off x="0" y="0"/>
            <a:ext cx="9144000" cy="4616051"/>
          </a:xfrm>
          <a:prstGeom prst="rect">
            <a:avLst/>
          </a:prstGeom>
        </p:spPr>
      </p:pic>
      <p:sp>
        <p:nvSpPr>
          <p:cNvPr id="3" name="Espace réservé du contenu 2"/>
          <p:cNvSpPr>
            <a:spLocks noGrp="1"/>
          </p:cNvSpPr>
          <p:nvPr>
            <p:ph idx="1"/>
          </p:nvPr>
        </p:nvSpPr>
        <p:spPr>
          <a:xfrm>
            <a:off x="0" y="4286232"/>
            <a:ext cx="9144000" cy="2571768"/>
          </a:xfrm>
          <a:solidFill>
            <a:srgbClr val="FFFF00">
              <a:alpha val="65000"/>
            </a:srgbClr>
          </a:solidFill>
        </p:spPr>
        <p:txBody>
          <a:bodyPr>
            <a:normAutofit lnSpcReduction="10000"/>
          </a:bodyPr>
          <a:lstStyle/>
          <a:p>
            <a:pPr>
              <a:buNone/>
            </a:pPr>
            <a:r>
              <a:rPr lang="fr-CA" sz="3000" dirty="0" smtClean="0">
                <a:latin typeface="Arial" pitchFamily="34" charset="0"/>
                <a:cs typeface="Arial" pitchFamily="34" charset="0"/>
              </a:rPr>
              <a:t>Le même jour, dimanche en fin d’après midi, deux disciples, partant de Jérusalem revenaient chez eux en marchant jusqu’au petit village d’Emmaüs. Environ deux heures de route les séparaient de leur domicile. En chemin, ils échangeaient sur les derniers événements concernant Jésus…</a:t>
            </a:r>
          </a:p>
          <a:p>
            <a:pPr>
              <a:buNone/>
            </a:pPr>
            <a:endParaRPr lang="fr-CA" sz="3000" dirty="0" smtClean="0">
              <a:latin typeface="Arial" pitchFamily="34" charset="0"/>
              <a:cs typeface="Arial" pitchFamily="34" charset="0"/>
            </a:endParaRPr>
          </a:p>
        </p:txBody>
      </p:sp>
      <p:sp>
        <p:nvSpPr>
          <p:cNvPr id="5" name="ZoneTexte 3"/>
          <p:cNvSpPr txBox="1"/>
          <p:nvPr/>
        </p:nvSpPr>
        <p:spPr>
          <a:xfrm>
            <a:off x="2285984" y="500042"/>
            <a:ext cx="3786214"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b="1" dirty="0" smtClean="0">
                <a:latin typeface="Arial" pitchFamily="34" charset="0"/>
                <a:cs typeface="Arial" pitchFamily="34" charset="0"/>
              </a:rPr>
              <a:t>Inspiré de l’Évangile de Luc </a:t>
            </a:r>
            <a:r>
              <a:rPr lang="fr-CA" sz="1400" b="1" dirty="0" smtClean="0">
                <a:latin typeface="Arial" pitchFamily="34" charset="0"/>
                <a:cs typeface="Arial" pitchFamily="34" charset="0"/>
              </a:rPr>
              <a:t>24,13-35</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ur le chemin d'Emmaüs.jpg"/>
          <p:cNvPicPr>
            <a:picLocks noChangeAspect="1"/>
          </p:cNvPicPr>
          <p:nvPr/>
        </p:nvPicPr>
        <p:blipFill>
          <a:blip r:embed="rId2" cstate="print"/>
          <a:stretch>
            <a:fillRect/>
          </a:stretch>
        </p:blipFill>
        <p:spPr>
          <a:xfrm>
            <a:off x="0" y="0"/>
            <a:ext cx="9144000" cy="4616051"/>
          </a:xfrm>
          <a:prstGeom prst="rect">
            <a:avLst/>
          </a:prstGeom>
        </p:spPr>
      </p:pic>
      <p:sp>
        <p:nvSpPr>
          <p:cNvPr id="3" name="Espace réservé du contenu 2"/>
          <p:cNvSpPr>
            <a:spLocks noGrp="1"/>
          </p:cNvSpPr>
          <p:nvPr>
            <p:ph idx="1"/>
          </p:nvPr>
        </p:nvSpPr>
        <p:spPr>
          <a:xfrm>
            <a:off x="0" y="4286232"/>
            <a:ext cx="9144000" cy="2571768"/>
          </a:xfrm>
          <a:solidFill>
            <a:srgbClr val="FFFF00">
              <a:alpha val="65000"/>
            </a:srgbClr>
          </a:solidFill>
        </p:spPr>
        <p:txBody>
          <a:bodyPr>
            <a:normAutofit/>
          </a:bodyPr>
          <a:lstStyle/>
          <a:p>
            <a:pPr>
              <a:buNone/>
            </a:pPr>
            <a:r>
              <a:rPr lang="fr-CA" sz="3000" dirty="0" smtClean="0">
                <a:latin typeface="Arial" pitchFamily="34" charset="0"/>
                <a:cs typeface="Arial" pitchFamily="34" charset="0"/>
              </a:rPr>
              <a:t>Pendant qu’ils marchaient, Jésus les rejoignit sur la route et marcha avec eux. Ils ne le reconnurent pas. Jésus leur demanda :</a:t>
            </a:r>
          </a:p>
          <a:p>
            <a:pPr>
              <a:buFontTx/>
              <a:buChar char="-"/>
            </a:pPr>
            <a:r>
              <a:rPr lang="fr-CA" sz="3000" dirty="0" smtClean="0">
                <a:latin typeface="Arial" pitchFamily="34" charset="0"/>
                <a:cs typeface="Arial" pitchFamily="34" charset="0"/>
              </a:rPr>
              <a:t>Pourquoi êtes-vous aussi tristes? </a:t>
            </a:r>
          </a:p>
          <a:p>
            <a:pPr>
              <a:buNone/>
            </a:pPr>
            <a:r>
              <a:rPr lang="fr-CA" sz="3000" dirty="0" err="1" smtClean="0">
                <a:latin typeface="Arial" pitchFamily="34" charset="0"/>
                <a:cs typeface="Arial" pitchFamily="34" charset="0"/>
              </a:rPr>
              <a:t>Cléophas</a:t>
            </a:r>
            <a:r>
              <a:rPr lang="fr-CA" sz="3000" dirty="0" smtClean="0">
                <a:latin typeface="Arial" pitchFamily="34" charset="0"/>
                <a:cs typeface="Arial" pitchFamily="34" charset="0"/>
              </a:rPr>
              <a:t>, l’un des amis, s’étonna :</a:t>
            </a:r>
          </a:p>
          <a:p>
            <a:pPr>
              <a:buNone/>
            </a:pPr>
            <a:endParaRPr lang="fr-CA" sz="3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Théo Content.jpg"/>
          <p:cNvPicPr>
            <a:picLocks noChangeAspect="1"/>
          </p:cNvPicPr>
          <p:nvPr/>
        </p:nvPicPr>
        <p:blipFill>
          <a:blip r:embed="rId4" cstate="print"/>
          <a:stretch>
            <a:fillRect/>
          </a:stretch>
        </p:blipFill>
        <p:spPr>
          <a:xfrm>
            <a:off x="3714744" y="3029513"/>
            <a:ext cx="1785950" cy="3828487"/>
          </a:xfrm>
          <a:prstGeom prst="rect">
            <a:avLst/>
          </a:prstGeom>
        </p:spPr>
      </p:pic>
      <p:pic>
        <p:nvPicPr>
          <p:cNvPr id="8" name="Image 7" descr="Sophie sérieuse.jpg"/>
          <p:cNvPicPr>
            <a:picLocks noChangeAspect="1"/>
          </p:cNvPicPr>
          <p:nvPr/>
        </p:nvPicPr>
        <p:blipFill>
          <a:blip r:embed="rId5" cstate="print"/>
          <a:stretch>
            <a:fillRect/>
          </a:stretch>
        </p:blipFill>
        <p:spPr>
          <a:xfrm>
            <a:off x="1643042" y="3286124"/>
            <a:ext cx="1736870" cy="3284216"/>
          </a:xfrm>
          <a:prstGeom prst="rect">
            <a:avLst/>
          </a:prstGeom>
        </p:spPr>
      </p:pic>
      <p:sp>
        <p:nvSpPr>
          <p:cNvPr id="7" name="Rectangle à coins arrondis 6"/>
          <p:cNvSpPr/>
          <p:nvPr>
            <p:custDataLst>
              <p:tags r:id="rId1"/>
            </p:custDataLst>
          </p:nvPr>
        </p:nvSpPr>
        <p:spPr>
          <a:xfrm>
            <a:off x="323528" y="332656"/>
            <a:ext cx="4536504" cy="2088232"/>
          </a:xfrm>
          <a:prstGeom prst="wedgeRoundRectCallout">
            <a:avLst>
              <a:gd name="adj1" fmla="val -5660"/>
              <a:gd name="adj2" fmla="val 94651"/>
              <a:gd name="adj3" fmla="val 16667"/>
            </a:avLst>
          </a:prstGeom>
          <a:solidFill>
            <a:srgbClr val="EB6F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C’est donc bien triste l’histoire de Jésus, Théo!</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5004048" y="764704"/>
            <a:ext cx="3816424" cy="1512168"/>
          </a:xfrm>
          <a:prstGeom prst="wedgeRoundRectCallout">
            <a:avLst>
              <a:gd name="adj1" fmla="val -52202"/>
              <a:gd name="adj2" fmla="val 110345"/>
              <a:gd name="adj3" fmla="val 16667"/>
            </a:avLst>
          </a:prstGeom>
          <a:solidFill>
            <a:srgbClr val="47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C’est bien vrai Sophie… Mais ce n’est pas la fin.</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ur le chemin d'Emmaüs.jpg"/>
          <p:cNvPicPr>
            <a:picLocks noChangeAspect="1"/>
          </p:cNvPicPr>
          <p:nvPr/>
        </p:nvPicPr>
        <p:blipFill>
          <a:blip r:embed="rId2" cstate="print"/>
          <a:stretch>
            <a:fillRect/>
          </a:stretch>
        </p:blipFill>
        <p:spPr>
          <a:xfrm>
            <a:off x="0" y="0"/>
            <a:ext cx="9144000" cy="4616051"/>
          </a:xfrm>
          <a:prstGeom prst="rect">
            <a:avLst/>
          </a:prstGeom>
        </p:spPr>
      </p:pic>
      <p:sp>
        <p:nvSpPr>
          <p:cNvPr id="3" name="Espace réservé du contenu 2"/>
          <p:cNvSpPr>
            <a:spLocks noGrp="1"/>
          </p:cNvSpPr>
          <p:nvPr>
            <p:ph idx="1"/>
          </p:nvPr>
        </p:nvSpPr>
        <p:spPr>
          <a:xfrm>
            <a:off x="0" y="4286232"/>
            <a:ext cx="9144000" cy="2571768"/>
          </a:xfrm>
          <a:solidFill>
            <a:srgbClr val="FFFF00">
              <a:alpha val="65000"/>
            </a:srgbClr>
          </a:solidFill>
        </p:spPr>
        <p:txBody>
          <a:bodyPr>
            <a:normAutofit fontScale="92500" lnSpcReduction="10000"/>
          </a:bodyPr>
          <a:lstStyle/>
          <a:p>
            <a:pPr>
              <a:buFontTx/>
              <a:buChar char="-"/>
            </a:pPr>
            <a:r>
              <a:rPr lang="fr-CA" sz="3000" dirty="0" smtClean="0">
                <a:latin typeface="Arial" pitchFamily="34" charset="0"/>
                <a:cs typeface="Arial" pitchFamily="34" charset="0"/>
              </a:rPr>
              <a:t>Tu es bien le seul qui ne sache pas ce qui s’est passé à Jérusalem!</a:t>
            </a:r>
          </a:p>
          <a:p>
            <a:pPr>
              <a:buFontTx/>
              <a:buChar char="-"/>
            </a:pPr>
            <a:r>
              <a:rPr lang="fr-CA" sz="3000" dirty="0" smtClean="0">
                <a:latin typeface="Arial" pitchFamily="34" charset="0"/>
                <a:cs typeface="Arial" pitchFamily="34" charset="0"/>
              </a:rPr>
              <a:t>Quoi donc?, demanda le voyageur.</a:t>
            </a:r>
          </a:p>
          <a:p>
            <a:pPr>
              <a:buFontTx/>
              <a:buChar char="-"/>
            </a:pPr>
            <a:r>
              <a:rPr lang="fr-CA" sz="3000" dirty="0" smtClean="0">
                <a:latin typeface="Arial" pitchFamily="34" charset="0"/>
                <a:cs typeface="Arial" pitchFamily="34" charset="0"/>
              </a:rPr>
              <a:t>Tu ne sais pas ce qui est arrivé à Jésus de Nazareth? C’était un grand prophète, mais il est mort il y a de cela trois jours maintenant.</a:t>
            </a:r>
          </a:p>
          <a:p>
            <a:pPr>
              <a:buNone/>
            </a:pPr>
            <a:endParaRPr lang="fr-CA" sz="3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ur le chemin d'Emmaüs.jpg"/>
          <p:cNvPicPr>
            <a:picLocks noChangeAspect="1"/>
          </p:cNvPicPr>
          <p:nvPr/>
        </p:nvPicPr>
        <p:blipFill>
          <a:blip r:embed="rId2" cstate="print"/>
          <a:stretch>
            <a:fillRect/>
          </a:stretch>
        </p:blipFill>
        <p:spPr>
          <a:xfrm>
            <a:off x="0" y="0"/>
            <a:ext cx="9144000" cy="4616051"/>
          </a:xfrm>
          <a:prstGeom prst="rect">
            <a:avLst/>
          </a:prstGeom>
        </p:spPr>
      </p:pic>
      <p:sp>
        <p:nvSpPr>
          <p:cNvPr id="3" name="Espace réservé du contenu 2"/>
          <p:cNvSpPr>
            <a:spLocks noGrp="1"/>
          </p:cNvSpPr>
          <p:nvPr>
            <p:ph idx="1"/>
          </p:nvPr>
        </p:nvSpPr>
        <p:spPr>
          <a:xfrm>
            <a:off x="0" y="4357670"/>
            <a:ext cx="9144000" cy="2500330"/>
          </a:xfrm>
          <a:solidFill>
            <a:srgbClr val="FFFF00">
              <a:alpha val="65000"/>
            </a:srgbClr>
          </a:solidFill>
        </p:spPr>
        <p:txBody>
          <a:bodyPr>
            <a:normAutofit/>
          </a:bodyPr>
          <a:lstStyle/>
          <a:p>
            <a:pPr>
              <a:buNone/>
            </a:pPr>
            <a:r>
              <a:rPr lang="fr-CA" sz="3000" dirty="0" smtClean="0">
                <a:latin typeface="Arial" pitchFamily="34" charset="0"/>
                <a:cs typeface="Arial" pitchFamily="34" charset="0"/>
              </a:rPr>
              <a:t>Jésus leur dit alors :</a:t>
            </a:r>
          </a:p>
          <a:p>
            <a:pPr>
              <a:buNone/>
            </a:pPr>
            <a:r>
              <a:rPr lang="fr-CA" sz="3000" dirty="0" smtClean="0">
                <a:latin typeface="Arial" pitchFamily="34" charset="0"/>
                <a:cs typeface="Arial" pitchFamily="34" charset="0"/>
              </a:rPr>
              <a:t>- Comme votre cœur est lent à croire ce qu’ont annoncé les prophètes! Ne comprenez-vous pas qu’il fallait que le Christ endure tout cela par amour pour entrer dans sa gloire?</a:t>
            </a:r>
          </a:p>
          <a:p>
            <a:pPr>
              <a:buNone/>
            </a:pPr>
            <a:endParaRPr lang="fr-CA" sz="3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ur le chemin d'Emmaüs.jpg"/>
          <p:cNvPicPr>
            <a:picLocks noChangeAspect="1"/>
          </p:cNvPicPr>
          <p:nvPr/>
        </p:nvPicPr>
        <p:blipFill>
          <a:blip r:embed="rId2" cstate="print"/>
          <a:stretch>
            <a:fillRect/>
          </a:stretch>
        </p:blipFill>
        <p:spPr>
          <a:xfrm>
            <a:off x="0" y="0"/>
            <a:ext cx="9144000" cy="4616051"/>
          </a:xfrm>
          <a:prstGeom prst="rect">
            <a:avLst/>
          </a:prstGeom>
        </p:spPr>
      </p:pic>
      <p:sp>
        <p:nvSpPr>
          <p:cNvPr id="3" name="Espace réservé du contenu 2"/>
          <p:cNvSpPr>
            <a:spLocks noGrp="1"/>
          </p:cNvSpPr>
          <p:nvPr>
            <p:ph idx="1"/>
          </p:nvPr>
        </p:nvSpPr>
        <p:spPr>
          <a:xfrm>
            <a:off x="0" y="4500546"/>
            <a:ext cx="9144000" cy="2357454"/>
          </a:xfrm>
          <a:solidFill>
            <a:srgbClr val="FFFF00">
              <a:alpha val="65000"/>
            </a:srgbClr>
          </a:solidFill>
        </p:spPr>
        <p:txBody>
          <a:bodyPr>
            <a:normAutofit fontScale="92500"/>
          </a:bodyPr>
          <a:lstStyle/>
          <a:p>
            <a:pPr>
              <a:buNone/>
            </a:pPr>
            <a:r>
              <a:rPr lang="fr-CA" sz="3000" dirty="0" smtClean="0">
                <a:latin typeface="Arial" pitchFamily="34" charset="0"/>
                <a:cs typeface="Arial" pitchFamily="34" charset="0"/>
              </a:rPr>
              <a:t>Les deux hommes étaient impressionnés. Ils continuèrent de l’écouter leur expliquer ce qu’avaient fait Moïse et les autres prophètes au sujet du Messie. Arrivé à Emmaüs, l’homme fit mine d’aller plus loin, mais les deux amis lui dirent :</a:t>
            </a:r>
          </a:p>
          <a:p>
            <a:pPr>
              <a:buNone/>
            </a:pPr>
            <a:endParaRPr lang="fr-CA" sz="3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ur le chemin d'Emmaüs.jpg"/>
          <p:cNvPicPr>
            <a:picLocks noChangeAspect="1"/>
          </p:cNvPicPr>
          <p:nvPr/>
        </p:nvPicPr>
        <p:blipFill>
          <a:blip r:embed="rId2" cstate="print"/>
          <a:stretch>
            <a:fillRect/>
          </a:stretch>
        </p:blipFill>
        <p:spPr>
          <a:xfrm>
            <a:off x="0" y="0"/>
            <a:ext cx="9144000" cy="4616051"/>
          </a:xfrm>
          <a:prstGeom prst="rect">
            <a:avLst/>
          </a:prstGeom>
        </p:spPr>
      </p:pic>
      <p:sp>
        <p:nvSpPr>
          <p:cNvPr id="3" name="Espace réservé du contenu 2"/>
          <p:cNvSpPr>
            <a:spLocks noGrp="1"/>
          </p:cNvSpPr>
          <p:nvPr>
            <p:ph idx="1"/>
          </p:nvPr>
        </p:nvSpPr>
        <p:spPr>
          <a:xfrm>
            <a:off x="0" y="4357670"/>
            <a:ext cx="9144000" cy="2500330"/>
          </a:xfrm>
          <a:solidFill>
            <a:srgbClr val="FFFF00">
              <a:alpha val="65000"/>
            </a:srgbClr>
          </a:solidFill>
        </p:spPr>
        <p:txBody>
          <a:bodyPr>
            <a:normAutofit/>
          </a:bodyPr>
          <a:lstStyle/>
          <a:p>
            <a:pPr>
              <a:buFontTx/>
              <a:buChar char="-"/>
            </a:pPr>
            <a:r>
              <a:rPr lang="fr-CA" sz="3000" dirty="0" smtClean="0">
                <a:latin typeface="Arial" pitchFamily="34" charset="0"/>
                <a:cs typeface="Arial" pitchFamily="34" charset="0"/>
              </a:rPr>
              <a:t>Il va faire nuit dans peu de temps, reste avec nous pour partager le repas.</a:t>
            </a:r>
          </a:p>
          <a:p>
            <a:pPr>
              <a:buNone/>
            </a:pPr>
            <a:r>
              <a:rPr lang="fr-CA" sz="3000" dirty="0" smtClean="0">
                <a:latin typeface="Arial" pitchFamily="34" charset="0"/>
                <a:cs typeface="Arial" pitchFamily="34" charset="0"/>
              </a:rPr>
              <a:t>Une fois à table, Jésus prit le pain, le rompit et leur donna. Alors, leurs yeux s’ouvrirent et ils le reconnurent. Mais à cet instant, il disparut.</a:t>
            </a:r>
          </a:p>
          <a:p>
            <a:pPr>
              <a:buNone/>
            </a:pPr>
            <a:endParaRPr lang="fr-CA" sz="3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ur le chemin d'Emmaüs.jpg"/>
          <p:cNvPicPr>
            <a:picLocks noChangeAspect="1"/>
          </p:cNvPicPr>
          <p:nvPr/>
        </p:nvPicPr>
        <p:blipFill>
          <a:blip r:embed="rId2" cstate="print"/>
          <a:stretch>
            <a:fillRect/>
          </a:stretch>
        </p:blipFill>
        <p:spPr>
          <a:xfrm>
            <a:off x="0" y="0"/>
            <a:ext cx="9144000" cy="4616051"/>
          </a:xfrm>
          <a:prstGeom prst="rect">
            <a:avLst/>
          </a:prstGeom>
        </p:spPr>
      </p:pic>
      <p:sp>
        <p:nvSpPr>
          <p:cNvPr id="3" name="Espace réservé du contenu 2"/>
          <p:cNvSpPr>
            <a:spLocks noGrp="1"/>
          </p:cNvSpPr>
          <p:nvPr>
            <p:ph idx="1"/>
          </p:nvPr>
        </p:nvSpPr>
        <p:spPr>
          <a:xfrm>
            <a:off x="0" y="4643422"/>
            <a:ext cx="9144000" cy="2214578"/>
          </a:xfrm>
          <a:solidFill>
            <a:srgbClr val="FFFF00">
              <a:alpha val="65000"/>
            </a:srgbClr>
          </a:solidFill>
        </p:spPr>
        <p:txBody>
          <a:bodyPr>
            <a:normAutofit fontScale="85000" lnSpcReduction="10000"/>
          </a:bodyPr>
          <a:lstStyle/>
          <a:p>
            <a:pPr>
              <a:buNone/>
            </a:pPr>
            <a:r>
              <a:rPr lang="fr-CA" sz="3000" dirty="0" smtClean="0">
                <a:latin typeface="Arial" pitchFamily="34" charset="0"/>
                <a:cs typeface="Arial" pitchFamily="34" charset="0"/>
              </a:rPr>
              <a:t>Les disciples se dirent :</a:t>
            </a:r>
          </a:p>
          <a:p>
            <a:pPr>
              <a:buFontTx/>
              <a:buChar char="-"/>
            </a:pPr>
            <a:r>
              <a:rPr lang="fr-CA" sz="3000" dirty="0" smtClean="0">
                <a:latin typeface="Arial" pitchFamily="34" charset="0"/>
                <a:cs typeface="Arial" pitchFamily="34" charset="0"/>
              </a:rPr>
              <a:t>Nos cœurs n’étaient-ils pas tout chauds lorsqu’il marchait à nos côtés pour nous aider à comprendre les écritures? </a:t>
            </a:r>
          </a:p>
          <a:p>
            <a:pPr>
              <a:buNone/>
            </a:pPr>
            <a:r>
              <a:rPr lang="fr-CA" sz="3000" dirty="0" smtClean="0">
                <a:latin typeface="Arial" pitchFamily="34" charset="0"/>
                <a:cs typeface="Arial" pitchFamily="34" charset="0"/>
              </a:rPr>
              <a:t>Ils se dépêchèrent de retourner auprès des onze (apôtres), à Jérusalem, afin de leur annoncer la Bonne Nouvelle.</a:t>
            </a:r>
          </a:p>
          <a:p>
            <a:pPr>
              <a:buNone/>
            </a:pPr>
            <a:endParaRPr lang="fr-CA" sz="3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297952" y="0"/>
            <a:ext cx="2846048" cy="2137699"/>
          </a:xfrm>
          <a:prstGeom prst="rect">
            <a:avLst/>
          </a:prstGeom>
          <a:noFill/>
        </p:spPr>
      </p:pic>
      <p:sp>
        <p:nvSpPr>
          <p:cNvPr id="5" name="Titre 4"/>
          <p:cNvSpPr>
            <a:spLocks noGrp="1"/>
          </p:cNvSpPr>
          <p:nvPr>
            <p:ph type="title"/>
            <p:custDataLst>
              <p:tags r:id="rId1"/>
            </p:custDataLst>
          </p:nvPr>
        </p:nvSpPr>
        <p:spPr>
          <a:xfrm>
            <a:off x="251520" y="332656"/>
            <a:ext cx="6933456" cy="1656184"/>
          </a:xfrm>
        </p:spPr>
        <p:txBody>
          <a:bodyPr>
            <a:normAutofit/>
          </a:bodyPr>
          <a:lstStyle/>
          <a:p>
            <a:r>
              <a:rPr lang="fr-CA" b="1" dirty="0" smtClean="0">
                <a:latin typeface="Arial" pitchFamily="34" charset="0"/>
                <a:cs typeface="Arial" pitchFamily="34" charset="0"/>
              </a:rPr>
              <a:t>Questions sur le récit…</a:t>
            </a:r>
            <a:br>
              <a:rPr lang="fr-CA" b="1" dirty="0" smtClean="0">
                <a:latin typeface="Arial" pitchFamily="34" charset="0"/>
                <a:cs typeface="Arial" pitchFamily="34" charset="0"/>
              </a:rPr>
            </a:br>
            <a:r>
              <a:rPr lang="fr-CA" sz="3200" b="1" dirty="0" smtClean="0">
                <a:latin typeface="Arial" pitchFamily="34" charset="0"/>
                <a:cs typeface="Arial" pitchFamily="34" charset="0"/>
              </a:rPr>
              <a:t>(Sur le chemin d’Emmaüs)</a:t>
            </a:r>
            <a:endParaRPr lang="fr-CA" sz="3200" b="1" dirty="0">
              <a:latin typeface="Arial" pitchFamily="34" charset="0"/>
              <a:cs typeface="Arial" pitchFamily="34" charset="0"/>
            </a:endParaRPr>
          </a:p>
        </p:txBody>
      </p:sp>
      <p:sp>
        <p:nvSpPr>
          <p:cNvPr id="6" name="Espace réservé du contenu 5"/>
          <p:cNvSpPr>
            <a:spLocks noGrp="1"/>
          </p:cNvSpPr>
          <p:nvPr>
            <p:ph idx="1"/>
            <p:custDataLst>
              <p:tags r:id="rId2"/>
            </p:custDataLst>
          </p:nvPr>
        </p:nvSpPr>
        <p:spPr>
          <a:xfrm>
            <a:off x="0" y="2348880"/>
            <a:ext cx="9144000" cy="4509120"/>
          </a:xfrm>
        </p:spPr>
        <p:txBody>
          <a:bodyPr>
            <a:normAutofit/>
          </a:bodyPr>
          <a:lstStyle/>
          <a:p>
            <a:pPr marL="0" indent="0">
              <a:lnSpc>
                <a:spcPct val="150000"/>
              </a:lnSpc>
              <a:buNone/>
            </a:pPr>
            <a:r>
              <a:rPr lang="fr-CA" dirty="0" smtClean="0"/>
              <a:t>7- Pourquoi est-ce que les disciples d’Emmaüs sont tristes au début du récit?</a:t>
            </a:r>
          </a:p>
          <a:p>
            <a:pPr marL="0" indent="0">
              <a:lnSpc>
                <a:spcPct val="150000"/>
              </a:lnSpc>
              <a:buNone/>
            </a:pPr>
            <a:r>
              <a:rPr lang="fr-CA" dirty="0" smtClean="0"/>
              <a:t>8- Que fait Jésus pour que les disciples se sentent mieux?</a:t>
            </a:r>
          </a:p>
          <a:p>
            <a:pPr marL="0" indent="0">
              <a:lnSpc>
                <a:spcPct val="150000"/>
              </a:lnSpc>
              <a:buNone/>
            </a:pPr>
            <a:r>
              <a:rPr lang="fr-CA" dirty="0" smtClean="0"/>
              <a:t>9- À quels signes reconnaissent-ils Jésus?</a:t>
            </a:r>
          </a:p>
        </p:txBody>
      </p:sp>
    </p:spTree>
    <p:extLst>
      <p:ext uri="{BB962C8B-B14F-4D97-AF65-F5344CB8AC3E}">
        <p14:creationId xmlns="" xmlns:p14="http://schemas.microsoft.com/office/powerpoint/2010/main" val="3420850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3203848" y="0"/>
            <a:ext cx="2880320" cy="3008334"/>
          </a:xfrm>
          <a:effectLst>
            <a:softEdge rad="12700"/>
          </a:effectLst>
        </p:spPr>
      </p:pic>
      <p:sp>
        <p:nvSpPr>
          <p:cNvPr id="8" name="ZoneTexte 7"/>
          <p:cNvSpPr txBox="1"/>
          <p:nvPr/>
        </p:nvSpPr>
        <p:spPr>
          <a:xfrm>
            <a:off x="323528" y="3068960"/>
            <a:ext cx="8496944" cy="3416320"/>
          </a:xfrm>
          <a:prstGeom prst="rect">
            <a:avLst/>
          </a:prstGeom>
          <a:noFill/>
        </p:spPr>
        <p:txBody>
          <a:bodyPr wrap="square" rtlCol="0">
            <a:spAutoFit/>
          </a:bodyPr>
          <a:lstStyle/>
          <a:p>
            <a:r>
              <a:rPr lang="fr-CA" sz="3600" dirty="0" smtClean="0">
                <a:latin typeface="Arial" pitchFamily="34" charset="0"/>
                <a:cs typeface="Arial" pitchFamily="34" charset="0"/>
              </a:rPr>
              <a:t>À la lumière de tous ces événements : l’Amour de Jésus, son dernier repas, sa mort-résurrection;</a:t>
            </a:r>
          </a:p>
          <a:p>
            <a:r>
              <a:rPr lang="fr-CA" sz="3600" dirty="0" smtClean="0">
                <a:latin typeface="Arial" pitchFamily="34" charset="0"/>
                <a:cs typeface="Arial" pitchFamily="34" charset="0"/>
              </a:rPr>
              <a:t>Écris une prière personnelle à ton ami Jésus.</a:t>
            </a:r>
          </a:p>
          <a:p>
            <a:endParaRPr lang="fr-CA" sz="3600"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895385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ophie joyeuse 2.jpg"/>
          <p:cNvPicPr>
            <a:picLocks noChangeAspect="1"/>
          </p:cNvPicPr>
          <p:nvPr/>
        </p:nvPicPr>
        <p:blipFill>
          <a:blip r:embed="rId4" cstate="print"/>
          <a:stretch>
            <a:fillRect/>
          </a:stretch>
        </p:blipFill>
        <p:spPr>
          <a:xfrm>
            <a:off x="3571868" y="3143248"/>
            <a:ext cx="1894990" cy="3286124"/>
          </a:xfrm>
          <a:prstGeom prst="rect">
            <a:avLst/>
          </a:prstGeom>
        </p:spPr>
      </p:pic>
      <p:pic>
        <p:nvPicPr>
          <p:cNvPr id="6" name="Image 5" descr="Théo Content 2.jpg"/>
          <p:cNvPicPr>
            <a:picLocks noChangeAspect="1"/>
          </p:cNvPicPr>
          <p:nvPr/>
        </p:nvPicPr>
        <p:blipFill>
          <a:blip r:embed="rId5" cstate="print"/>
          <a:stretch>
            <a:fillRect/>
          </a:stretch>
        </p:blipFill>
        <p:spPr>
          <a:xfrm>
            <a:off x="1643042" y="2857496"/>
            <a:ext cx="1866194" cy="4000504"/>
          </a:xfrm>
          <a:prstGeom prst="rect">
            <a:avLst/>
          </a:prstGeom>
        </p:spPr>
      </p:pic>
      <p:sp>
        <p:nvSpPr>
          <p:cNvPr id="7" name="Rectangle à coins arrondis 6"/>
          <p:cNvSpPr/>
          <p:nvPr>
            <p:custDataLst>
              <p:tags r:id="rId1"/>
            </p:custDataLst>
          </p:nvPr>
        </p:nvSpPr>
        <p:spPr>
          <a:xfrm>
            <a:off x="4837765" y="203763"/>
            <a:ext cx="4248472" cy="2736304"/>
          </a:xfrm>
          <a:prstGeom prst="wedgeRoundRectCallout">
            <a:avLst>
              <a:gd name="adj1" fmla="val -52213"/>
              <a:gd name="adj2" fmla="val 56399"/>
              <a:gd name="adj3" fmla="val 16667"/>
            </a:avLst>
          </a:prstGeom>
          <a:solidFill>
            <a:srgbClr val="EB6F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C’est vrai Théo. Je les invite à s’amuser en faisant l’ Activité : Mot caché (p. 33 de leur carnet de bord).</a:t>
            </a:r>
          </a:p>
          <a:p>
            <a:pPr algn="ct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251520" y="260648"/>
            <a:ext cx="4248472" cy="2088232"/>
          </a:xfrm>
          <a:prstGeom prst="wedgeRoundRectCallout">
            <a:avLst>
              <a:gd name="adj1" fmla="val 7938"/>
              <a:gd name="adj2" fmla="val 83213"/>
              <a:gd name="adj3" fmla="val 16667"/>
            </a:avLst>
          </a:prstGeom>
          <a:solidFill>
            <a:srgbClr val="47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Les jeunes ont travaillé fort pour se préparer le cœur à recevoir Jésus en pain de vie.</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associée"/>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56592" y="-27767"/>
            <a:ext cx="11017224" cy="6885767"/>
          </a:xfrm>
          <a:prstGeom prst="rect">
            <a:avLst/>
          </a:prstGeom>
          <a:noFill/>
        </p:spPr>
      </p:pic>
      <p:sp>
        <p:nvSpPr>
          <p:cNvPr id="7" name="Espace réservé du texte 6"/>
          <p:cNvSpPr>
            <a:spLocks noGrp="1"/>
          </p:cNvSpPr>
          <p:nvPr>
            <p:ph type="body" idx="1"/>
            <p:custDataLst>
              <p:tags r:id="rId1"/>
            </p:custDataLst>
          </p:nvPr>
        </p:nvSpPr>
        <p:spPr>
          <a:xfrm>
            <a:off x="899592" y="260648"/>
            <a:ext cx="7272808" cy="6192688"/>
          </a:xfrm>
        </p:spPr>
        <p:txBody>
          <a:bodyPr>
            <a:noAutofit/>
          </a:bodyPr>
          <a:lstStyle/>
          <a:p>
            <a:r>
              <a:rPr lang="fr-CA" sz="4400" dirty="0" smtClean="0"/>
              <a:t>Temps d’intériorité :</a:t>
            </a:r>
          </a:p>
          <a:p>
            <a:endParaRPr lang="fr-CA" sz="4400" dirty="0" smtClean="0"/>
          </a:p>
          <a:p>
            <a:endParaRPr lang="fr-CA" sz="4400" dirty="0" smtClean="0"/>
          </a:p>
          <a:p>
            <a:r>
              <a:rPr lang="fr-CA" sz="3200" dirty="0" smtClean="0">
                <a:solidFill>
                  <a:srgbClr val="FF0000"/>
                </a:solidFill>
                <a:latin typeface="Arial" pitchFamily="34" charset="0"/>
                <a:cs typeface="Arial" pitchFamily="34" charset="0"/>
              </a:rPr>
              <a:t>(Avec ton accompagnateur, tamisez la lumière et allumez une chandelle pour le moment de prière)</a:t>
            </a:r>
          </a:p>
          <a:p>
            <a:endParaRPr lang="fr-CA" sz="3200" dirty="0" smtClean="0">
              <a:solidFill>
                <a:srgbClr val="FF0000"/>
              </a:solidFill>
              <a:latin typeface="Arial" pitchFamily="34" charset="0"/>
              <a:cs typeface="Arial" pitchFamily="34" charset="0"/>
            </a:endParaRPr>
          </a:p>
          <a:p>
            <a:endParaRPr lang="fr-CA" sz="3200" dirty="0" smtClean="0">
              <a:solidFill>
                <a:srgbClr val="FF0000"/>
              </a:solidFill>
              <a:latin typeface="Arial" pitchFamily="34" charset="0"/>
              <a:cs typeface="Arial" pitchFamily="34" charset="0"/>
            </a:endParaRPr>
          </a:p>
          <a:p>
            <a:endParaRPr lang="fr-CA" sz="3200" dirty="0" smtClean="0">
              <a:solidFill>
                <a:srgbClr val="FF0000"/>
              </a:solidFill>
              <a:latin typeface="Arial" pitchFamily="34" charset="0"/>
              <a:cs typeface="Arial" pitchFamily="34" charset="0"/>
            </a:endParaRPr>
          </a:p>
          <a:p>
            <a:endParaRPr lang="fr-CA" sz="4400" dirty="0" smtClean="0"/>
          </a:p>
        </p:txBody>
      </p:sp>
    </p:spTree>
    <p:extLst>
      <p:ext uri="{BB962C8B-B14F-4D97-AF65-F5344CB8AC3E}">
        <p14:creationId xmlns="" xmlns:p14="http://schemas.microsoft.com/office/powerpoint/2010/main" val="19141361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associée"/>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56592" y="-27767"/>
            <a:ext cx="11017224" cy="6885767"/>
          </a:xfrm>
          <a:prstGeom prst="rect">
            <a:avLst/>
          </a:prstGeom>
          <a:noFill/>
        </p:spPr>
      </p:pic>
      <p:sp>
        <p:nvSpPr>
          <p:cNvPr id="7" name="Espace réservé du texte 6"/>
          <p:cNvSpPr>
            <a:spLocks noGrp="1"/>
          </p:cNvSpPr>
          <p:nvPr>
            <p:ph type="body" idx="1"/>
            <p:custDataLst>
              <p:tags r:id="rId1"/>
            </p:custDataLst>
          </p:nvPr>
        </p:nvSpPr>
        <p:spPr>
          <a:xfrm>
            <a:off x="899592" y="260648"/>
            <a:ext cx="7272808" cy="6192688"/>
          </a:xfrm>
        </p:spPr>
        <p:txBody>
          <a:bodyPr>
            <a:noAutofit/>
          </a:bodyPr>
          <a:lstStyle/>
          <a:p>
            <a:r>
              <a:rPr lang="fr-CA" sz="3600" dirty="0" smtClean="0"/>
              <a:t>Merci Jésus pour nous avoir fait connaître l’Amour de Dieu, Notre Père.</a:t>
            </a:r>
          </a:p>
          <a:p>
            <a:endParaRPr lang="fr-CA" sz="3600" dirty="0" smtClean="0"/>
          </a:p>
          <a:p>
            <a:r>
              <a:rPr lang="fr-CA" sz="3600" dirty="0" smtClean="0"/>
              <a:t>Aide-moi à reconnaître que tu es là, avec moi sur mon chemin de vie.</a:t>
            </a:r>
          </a:p>
          <a:p>
            <a:endParaRPr lang="fr-CA" sz="3600" dirty="0" smtClean="0"/>
          </a:p>
          <a:p>
            <a:endParaRPr lang="fr-CA" sz="3600" dirty="0" smtClean="0"/>
          </a:p>
        </p:txBody>
      </p:sp>
    </p:spTree>
    <p:extLst>
      <p:ext uri="{BB962C8B-B14F-4D97-AF65-F5344CB8AC3E}">
        <p14:creationId xmlns="" xmlns:p14="http://schemas.microsoft.com/office/powerpoint/2010/main" val="1914136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Théo Content.jpg"/>
          <p:cNvPicPr>
            <a:picLocks noChangeAspect="1"/>
          </p:cNvPicPr>
          <p:nvPr/>
        </p:nvPicPr>
        <p:blipFill>
          <a:blip r:embed="rId5" cstate="print"/>
          <a:stretch>
            <a:fillRect/>
          </a:stretch>
        </p:blipFill>
        <p:spPr>
          <a:xfrm>
            <a:off x="3714744" y="3029513"/>
            <a:ext cx="1785950" cy="3828487"/>
          </a:xfrm>
          <a:prstGeom prst="rect">
            <a:avLst/>
          </a:prstGeom>
        </p:spPr>
      </p:pic>
      <p:pic>
        <p:nvPicPr>
          <p:cNvPr id="6" name="Image 5" descr="Sophie sérieuse.jpg"/>
          <p:cNvPicPr>
            <a:picLocks noChangeAspect="1"/>
          </p:cNvPicPr>
          <p:nvPr/>
        </p:nvPicPr>
        <p:blipFill>
          <a:blip r:embed="rId6" cstate="print"/>
          <a:stretch>
            <a:fillRect/>
          </a:stretch>
        </p:blipFill>
        <p:spPr>
          <a:xfrm>
            <a:off x="1643042" y="3286124"/>
            <a:ext cx="1736870" cy="3284216"/>
          </a:xfrm>
          <a:prstGeom prst="rect">
            <a:avLst/>
          </a:prstGeom>
        </p:spPr>
      </p:pic>
      <p:sp>
        <p:nvSpPr>
          <p:cNvPr id="7" name="Rectangle à coins arrondis 6"/>
          <p:cNvSpPr/>
          <p:nvPr>
            <p:custDataLst>
              <p:tags r:id="rId1"/>
            </p:custDataLst>
          </p:nvPr>
        </p:nvSpPr>
        <p:spPr>
          <a:xfrm>
            <a:off x="323528" y="548680"/>
            <a:ext cx="3312368" cy="1584176"/>
          </a:xfrm>
          <a:prstGeom prst="wedgeRoundRectCallout">
            <a:avLst>
              <a:gd name="adj1" fmla="val 19591"/>
              <a:gd name="adj2" fmla="val 124906"/>
              <a:gd name="adj3" fmla="val 16667"/>
            </a:avLst>
          </a:prstGeom>
          <a:solidFill>
            <a:srgbClr val="EB6F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Comment ça? Ce n’est pas la fin?</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3786182" y="188640"/>
            <a:ext cx="5106298" cy="2525980"/>
          </a:xfrm>
          <a:prstGeom prst="wedgeRoundRectCallout">
            <a:avLst>
              <a:gd name="adj1" fmla="val -32599"/>
              <a:gd name="adj2" fmla="val 65840"/>
              <a:gd name="adj3" fmla="val 16667"/>
            </a:avLst>
          </a:prstGeom>
          <a:solidFill>
            <a:srgbClr val="47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Parce que Jésus va revenir à la vie le matin de Pâques (dimanche)…</a:t>
            </a:r>
          </a:p>
          <a:p>
            <a:pPr algn="ctr"/>
            <a:r>
              <a:rPr lang="fr-CA" sz="2800" b="1" dirty="0" smtClean="0">
                <a:solidFill>
                  <a:schemeClr val="tx1"/>
                </a:solidFill>
                <a:latin typeface="Arial" pitchFamily="34" charset="0"/>
                <a:cs typeface="Arial" pitchFamily="34" charset="0"/>
              </a:rPr>
              <a:t>L’amour triomphe de la haine! La vie est vainqueur  de la mort!</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igne de croix.jpg"/>
          <p:cNvPicPr>
            <a:picLocks noChangeAspect="1"/>
          </p:cNvPicPr>
          <p:nvPr/>
        </p:nvPicPr>
        <p:blipFill>
          <a:blip r:embed="rId2" cstate="print"/>
          <a:stretch>
            <a:fillRect/>
          </a:stretch>
        </p:blipFill>
        <p:spPr>
          <a:xfrm>
            <a:off x="2195736" y="548680"/>
            <a:ext cx="5308862" cy="5616624"/>
          </a:xfrm>
          <a:prstGeom prst="rect">
            <a:avLst/>
          </a:prstGeom>
        </p:spPr>
      </p:pic>
      <p:sp>
        <p:nvSpPr>
          <p:cNvPr id="4" name="ZoneTexte 3"/>
          <p:cNvSpPr txBox="1"/>
          <p:nvPr/>
        </p:nvSpPr>
        <p:spPr>
          <a:xfrm>
            <a:off x="5868144" y="5805264"/>
            <a:ext cx="1512168" cy="646331"/>
          </a:xfrm>
          <a:prstGeom prst="rect">
            <a:avLst/>
          </a:prstGeom>
          <a:noFill/>
        </p:spPr>
        <p:txBody>
          <a:bodyPr wrap="square" rtlCol="0">
            <a:spAutoFit/>
          </a:bodyPr>
          <a:lstStyle/>
          <a:p>
            <a:r>
              <a:rPr lang="fr-CA" sz="3600" b="1" dirty="0" smtClean="0">
                <a:solidFill>
                  <a:srgbClr val="00B050"/>
                </a:solidFill>
              </a:rPr>
              <a:t>AMEN</a:t>
            </a:r>
            <a:endParaRPr lang="fr-CA" sz="3600" b="1" dirty="0">
              <a:solidFill>
                <a:srgbClr val="00B050"/>
              </a:solidFill>
            </a:endParaRPr>
          </a:p>
        </p:txBody>
      </p:sp>
    </p:spTree>
    <p:extLst>
      <p:ext uri="{BB962C8B-B14F-4D97-AF65-F5344CB8AC3E}">
        <p14:creationId xmlns="" xmlns:p14="http://schemas.microsoft.com/office/powerpoint/2010/main" val="19141361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ée"/>
          <p:cNvPicPr>
            <a:picLocks noChangeAspect="1" noChangeArrowheads="1"/>
          </p:cNvPicPr>
          <p:nvPr/>
        </p:nvPicPr>
        <p:blipFill>
          <a:blip r:embed="rId2" cstate="print"/>
          <a:srcRect/>
          <a:stretch>
            <a:fillRect/>
          </a:stretch>
        </p:blipFill>
        <p:spPr bwMode="auto">
          <a:xfrm>
            <a:off x="1259632" y="2708920"/>
            <a:ext cx="6943321" cy="3910186"/>
          </a:xfrm>
          <a:prstGeom prst="rect">
            <a:avLst/>
          </a:prstGeom>
          <a:noFill/>
        </p:spPr>
      </p:pic>
      <p:sp>
        <p:nvSpPr>
          <p:cNvPr id="6" name="ZoneTexte 5"/>
          <p:cNvSpPr txBox="1"/>
          <p:nvPr/>
        </p:nvSpPr>
        <p:spPr>
          <a:xfrm>
            <a:off x="827584" y="188641"/>
            <a:ext cx="7488832" cy="2554545"/>
          </a:xfrm>
          <a:prstGeom prst="rect">
            <a:avLst/>
          </a:prstGeom>
          <a:noFill/>
        </p:spPr>
        <p:txBody>
          <a:bodyPr wrap="square" rtlCol="0">
            <a:spAutoFit/>
          </a:bodyPr>
          <a:lstStyle/>
          <a:p>
            <a:pPr algn="ctr"/>
            <a:r>
              <a:rPr lang="fr-CA" sz="4000" b="1" dirty="0" smtClean="0">
                <a:latin typeface="Arial" pitchFamily="34" charset="0"/>
                <a:cs typeface="Arial" pitchFamily="34" charset="0"/>
              </a:rPr>
              <a:t>BRAVO! </a:t>
            </a:r>
          </a:p>
          <a:p>
            <a:pPr algn="ctr"/>
            <a:endParaRPr lang="fr-CA" sz="4000" b="1" dirty="0" smtClean="0">
              <a:latin typeface="Arial" pitchFamily="34" charset="0"/>
              <a:cs typeface="Arial" pitchFamily="34" charset="0"/>
            </a:endParaRPr>
          </a:p>
          <a:p>
            <a:pPr algn="ctr"/>
            <a:r>
              <a:rPr lang="fr-CA" sz="4000" b="1" dirty="0" smtClean="0">
                <a:latin typeface="Arial" pitchFamily="34" charset="0"/>
                <a:cs typeface="Arial" pitchFamily="34" charset="0"/>
              </a:rPr>
              <a:t>Tu es maintenant prêt à vivre ta première communion…</a:t>
            </a:r>
            <a:endParaRPr lang="fr-CA" sz="4000" b="1" dirty="0">
              <a:latin typeface="Arial" pitchFamily="34" charset="0"/>
              <a:cs typeface="Arial" pitchFamily="34" charset="0"/>
            </a:endParaRPr>
          </a:p>
        </p:txBody>
      </p:sp>
    </p:spTree>
    <p:extLst>
      <p:ext uri="{BB962C8B-B14F-4D97-AF65-F5344CB8AC3E}">
        <p14:creationId xmlns="" xmlns:p14="http://schemas.microsoft.com/office/powerpoint/2010/main" val="1914136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14480" y="0"/>
            <a:ext cx="5143536" cy="939784"/>
          </a:xfrm>
        </p:spPr>
        <p:txBody>
          <a:bodyPr/>
          <a:lstStyle/>
          <a:p>
            <a:r>
              <a:rPr lang="fr-CA" dirty="0" smtClean="0"/>
              <a:t>Remerciements…</a:t>
            </a:r>
            <a:endParaRPr lang="fr-CA" dirty="0"/>
          </a:p>
        </p:txBody>
      </p:sp>
      <p:sp>
        <p:nvSpPr>
          <p:cNvPr id="6" name="Espace réservé du contenu 5"/>
          <p:cNvSpPr>
            <a:spLocks noGrp="1"/>
          </p:cNvSpPr>
          <p:nvPr>
            <p:ph sz="quarter" idx="4"/>
          </p:nvPr>
        </p:nvSpPr>
        <p:spPr>
          <a:xfrm>
            <a:off x="467544" y="836712"/>
            <a:ext cx="8402220" cy="5932204"/>
          </a:xfrm>
        </p:spPr>
        <p:txBody>
          <a:bodyPr>
            <a:normAutofit lnSpcReduction="10000"/>
          </a:bodyPr>
          <a:lstStyle/>
          <a:p>
            <a:pPr>
              <a:buNone/>
            </a:pPr>
            <a:r>
              <a:rPr lang="fr-CA" sz="2600" b="1" i="1" u="sng" dirty="0" smtClean="0">
                <a:latin typeface="Arial" pitchFamily="34" charset="0"/>
                <a:cs typeface="Arial" pitchFamily="34" charset="0"/>
              </a:rPr>
              <a:t>« Sur la route des rencontres »</a:t>
            </a:r>
            <a:r>
              <a:rPr lang="fr-CA" sz="2600" dirty="0" smtClean="0">
                <a:latin typeface="Arial" pitchFamily="34" charset="0"/>
                <a:cs typeface="Arial" pitchFamily="34" charset="0"/>
              </a:rPr>
              <a:t> </a:t>
            </a:r>
            <a:r>
              <a:rPr lang="fr-CA" dirty="0" smtClean="0">
                <a:latin typeface="Arial" pitchFamily="34" charset="0"/>
                <a:cs typeface="Arial" pitchFamily="34" charset="0"/>
              </a:rPr>
              <a:t>a été réalisé avec la précieuse collaboration de Mme Hélène Larouche, ma collègue agente de pastorale dans l’unité « Grande Famille ».</a:t>
            </a:r>
          </a:p>
          <a:p>
            <a:pPr>
              <a:buNone/>
            </a:pPr>
            <a:r>
              <a:rPr lang="fr-CA" dirty="0" smtClean="0">
                <a:latin typeface="Arial" pitchFamily="34" charset="0"/>
                <a:cs typeface="Arial" pitchFamily="34" charset="0"/>
              </a:rPr>
              <a:t>Un gros MERCI à Mme Stéphanie Maltais et aussi à sa fille Angie pour les illustrations qui mettent de la couleur et de la vie aux diaporamas.</a:t>
            </a:r>
          </a:p>
          <a:p>
            <a:pPr>
              <a:buNone/>
            </a:pPr>
            <a:endParaRPr lang="fr-CA" dirty="0" smtClean="0">
              <a:latin typeface="Arial" pitchFamily="34" charset="0"/>
              <a:cs typeface="Arial" pitchFamily="34" charset="0"/>
            </a:endParaRPr>
          </a:p>
          <a:p>
            <a:pPr>
              <a:buNone/>
            </a:pPr>
            <a:r>
              <a:rPr lang="fr-CA" dirty="0" smtClean="0">
                <a:latin typeface="Arial" pitchFamily="34" charset="0"/>
                <a:cs typeface="Arial" pitchFamily="34" charset="0"/>
              </a:rPr>
              <a:t>Et finalement, MERCI à toi qui a pris le temps de vivre la démarche et aux parents pour votre engagement de transmettre une relation vivante à ce Jésus qui inspire nos vies.</a:t>
            </a:r>
          </a:p>
          <a:p>
            <a:pPr>
              <a:buNone/>
            </a:pPr>
            <a:endParaRPr lang="fr-CA" dirty="0" smtClean="0">
              <a:latin typeface="Arial" pitchFamily="34" charset="0"/>
              <a:cs typeface="Arial" pitchFamily="34" charset="0"/>
            </a:endParaRPr>
          </a:p>
          <a:p>
            <a:pPr>
              <a:buNone/>
            </a:pPr>
            <a:r>
              <a:rPr lang="fr-CA" dirty="0" smtClean="0">
                <a:latin typeface="Arial" pitchFamily="34" charset="0"/>
                <a:cs typeface="Arial" pitchFamily="34" charset="0"/>
              </a:rPr>
              <a:t>Steeve Tremblay,</a:t>
            </a:r>
          </a:p>
          <a:p>
            <a:pPr>
              <a:buNone/>
            </a:pPr>
            <a:r>
              <a:rPr lang="fr-CA" dirty="0" smtClean="0">
                <a:latin typeface="Arial" pitchFamily="34" charset="0"/>
                <a:cs typeface="Arial" pitchFamily="34" charset="0"/>
              </a:rPr>
              <a:t>Agent de pastorale </a:t>
            </a:r>
          </a:p>
          <a:p>
            <a:pPr>
              <a:buNone/>
            </a:pPr>
            <a:r>
              <a:rPr lang="fr-CA" dirty="0" smtClean="0">
                <a:latin typeface="Arial" pitchFamily="34" charset="0"/>
                <a:cs typeface="Arial" pitchFamily="34" charset="0"/>
              </a:rPr>
              <a:t>Coordonnateur du projet.</a:t>
            </a:r>
          </a:p>
          <a:p>
            <a:pPr>
              <a:buNone/>
            </a:pPr>
            <a:endParaRPr lang="fr-CA" dirty="0"/>
          </a:p>
        </p:txBody>
      </p:sp>
      <p:pic>
        <p:nvPicPr>
          <p:cNvPr id="1026" name="Picture 2" descr="C:\Users\stevi\AppData\Local\Microsoft\Windows\INetCache\IE\PZUJLM3O\1_jesus-savior-crucified-risen[1].jpg"/>
          <p:cNvPicPr>
            <a:picLocks noChangeAspect="1" noChangeArrowheads="1"/>
          </p:cNvPicPr>
          <p:nvPr/>
        </p:nvPicPr>
        <p:blipFill>
          <a:blip r:embed="rId2"/>
          <a:srcRect/>
          <a:stretch>
            <a:fillRect/>
          </a:stretch>
        </p:blipFill>
        <p:spPr bwMode="auto">
          <a:xfrm>
            <a:off x="5580112" y="4779380"/>
            <a:ext cx="2664296" cy="2191033"/>
          </a:xfrm>
          <a:prstGeom prst="rect">
            <a:avLst/>
          </a:prstGeom>
          <a:ln>
            <a:noFill/>
          </a:ln>
          <a:effectLst>
            <a:softEdge rad="112500"/>
          </a:effectLst>
        </p:spPr>
      </p:pic>
      <p:pic>
        <p:nvPicPr>
          <p:cNvPr id="1027" name="Picture 3" descr="C:\Users\stevi\AppData\Local\Microsoft\Windows\INetCache\IE\P0UF1CW8\heart-310993_640[1].png"/>
          <p:cNvPicPr>
            <a:picLocks noChangeAspect="1" noChangeArrowheads="1"/>
          </p:cNvPicPr>
          <p:nvPr/>
        </p:nvPicPr>
        <p:blipFill>
          <a:blip r:embed="rId3" cstate="print"/>
          <a:srcRect/>
          <a:stretch>
            <a:fillRect/>
          </a:stretch>
        </p:blipFill>
        <p:spPr bwMode="auto">
          <a:xfrm>
            <a:off x="3786182" y="5214950"/>
            <a:ext cx="1234301" cy="1166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Théo Content.jpg"/>
          <p:cNvPicPr>
            <a:picLocks noChangeAspect="1"/>
          </p:cNvPicPr>
          <p:nvPr/>
        </p:nvPicPr>
        <p:blipFill>
          <a:blip r:embed="rId4" cstate="print"/>
          <a:stretch>
            <a:fillRect/>
          </a:stretch>
        </p:blipFill>
        <p:spPr>
          <a:xfrm>
            <a:off x="3714744" y="3029513"/>
            <a:ext cx="1785950" cy="3828487"/>
          </a:xfrm>
          <a:prstGeom prst="rect">
            <a:avLst/>
          </a:prstGeom>
        </p:spPr>
      </p:pic>
      <p:pic>
        <p:nvPicPr>
          <p:cNvPr id="8" name="Image 7" descr="Sophie sérieuse.jpg"/>
          <p:cNvPicPr>
            <a:picLocks noChangeAspect="1"/>
          </p:cNvPicPr>
          <p:nvPr/>
        </p:nvPicPr>
        <p:blipFill>
          <a:blip r:embed="rId5" cstate="print"/>
          <a:stretch>
            <a:fillRect/>
          </a:stretch>
        </p:blipFill>
        <p:spPr>
          <a:xfrm>
            <a:off x="1714480" y="3357562"/>
            <a:ext cx="1736870" cy="3284216"/>
          </a:xfrm>
          <a:prstGeom prst="rect">
            <a:avLst/>
          </a:prstGeom>
        </p:spPr>
      </p:pic>
      <p:sp>
        <p:nvSpPr>
          <p:cNvPr id="7" name="Rectangle à coins arrondis 6"/>
          <p:cNvSpPr/>
          <p:nvPr>
            <p:custDataLst>
              <p:tags r:id="rId1"/>
            </p:custDataLst>
          </p:nvPr>
        </p:nvSpPr>
        <p:spPr>
          <a:xfrm>
            <a:off x="251520" y="764704"/>
            <a:ext cx="3960440" cy="2232248"/>
          </a:xfrm>
          <a:prstGeom prst="wedgeRoundRectCallout">
            <a:avLst>
              <a:gd name="adj1" fmla="val 11899"/>
              <a:gd name="adj2" fmla="val 70563"/>
              <a:gd name="adj3" fmla="val 16667"/>
            </a:avLst>
          </a:prstGeom>
          <a:solidFill>
            <a:srgbClr val="EB6F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Qu’est-ce que tu me dis là?</a:t>
            </a:r>
          </a:p>
          <a:p>
            <a:pPr algn="ctr"/>
            <a:r>
              <a:rPr lang="fr-CA" sz="2800" b="1" dirty="0" smtClean="0">
                <a:solidFill>
                  <a:schemeClr val="tx1"/>
                </a:solidFill>
                <a:latin typeface="Arial" pitchFamily="34" charset="0"/>
                <a:cs typeface="Arial" pitchFamily="34" charset="0"/>
              </a:rPr>
              <a:t>Je ne suis pas certaine de comprendre…</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4355976" y="404664"/>
            <a:ext cx="4572000" cy="2088232"/>
          </a:xfrm>
          <a:prstGeom prst="wedgeRoundRectCallout">
            <a:avLst>
              <a:gd name="adj1" fmla="val -43551"/>
              <a:gd name="adj2" fmla="val 77358"/>
              <a:gd name="adj3" fmla="val 16667"/>
            </a:avLst>
          </a:prstGeom>
          <a:solidFill>
            <a:srgbClr val="47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Pour mieux saisir, fais-toi raconter l’histoire de la résurrection…</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a résurrection.jpg"/>
          <p:cNvPicPr>
            <a:picLocks noChangeAspect="1"/>
          </p:cNvPicPr>
          <p:nvPr/>
        </p:nvPicPr>
        <p:blipFill>
          <a:blip r:embed="rId2" cstate="print"/>
          <a:stretch>
            <a:fillRect/>
          </a:stretch>
        </p:blipFill>
        <p:spPr>
          <a:xfrm>
            <a:off x="0" y="0"/>
            <a:ext cx="9144000" cy="4361640"/>
          </a:xfrm>
          <a:prstGeom prst="rect">
            <a:avLst/>
          </a:prstGeom>
        </p:spPr>
      </p:pic>
      <p:sp>
        <p:nvSpPr>
          <p:cNvPr id="3" name="Espace réservé du contenu 2"/>
          <p:cNvSpPr>
            <a:spLocks noGrp="1"/>
          </p:cNvSpPr>
          <p:nvPr>
            <p:ph idx="1"/>
          </p:nvPr>
        </p:nvSpPr>
        <p:spPr>
          <a:xfrm>
            <a:off x="0" y="4286256"/>
            <a:ext cx="9286908" cy="2571744"/>
          </a:xfrm>
          <a:solidFill>
            <a:srgbClr val="48A248">
              <a:alpha val="50000"/>
            </a:srgbClr>
          </a:solidFill>
        </p:spPr>
        <p:txBody>
          <a:bodyPr>
            <a:normAutofit/>
          </a:bodyPr>
          <a:lstStyle/>
          <a:p>
            <a:pPr>
              <a:buNone/>
            </a:pPr>
            <a:r>
              <a:rPr lang="fr-CA" sz="3000" dirty="0" smtClean="0">
                <a:latin typeface="Arial" pitchFamily="34" charset="0"/>
                <a:cs typeface="Arial" pitchFamily="34" charset="0"/>
              </a:rPr>
              <a:t>Trois jours plus tard, le dimanche matin, Marie de </a:t>
            </a:r>
            <a:r>
              <a:rPr lang="fr-CA" sz="3000" dirty="0" err="1" smtClean="0">
                <a:latin typeface="Arial" pitchFamily="34" charset="0"/>
                <a:cs typeface="Arial" pitchFamily="34" charset="0"/>
              </a:rPr>
              <a:t>Magdala</a:t>
            </a:r>
            <a:r>
              <a:rPr lang="fr-CA" sz="3000" dirty="0" smtClean="0">
                <a:latin typeface="Arial" pitchFamily="34" charset="0"/>
                <a:cs typeface="Arial" pitchFamily="34" charset="0"/>
              </a:rPr>
              <a:t> arriva tout essoufflée chez Pierre et Jean :</a:t>
            </a:r>
          </a:p>
          <a:p>
            <a:pPr>
              <a:buFontTx/>
              <a:buChar char="-"/>
            </a:pPr>
            <a:r>
              <a:rPr lang="fr-CA" sz="3000" dirty="0" smtClean="0">
                <a:latin typeface="Arial" pitchFamily="34" charset="0"/>
                <a:cs typeface="Arial" pitchFamily="34" charset="0"/>
              </a:rPr>
              <a:t>Je reviens du tombeau, et Jésus n’est plus là! </a:t>
            </a:r>
          </a:p>
          <a:p>
            <a:pPr>
              <a:buNone/>
            </a:pPr>
            <a:r>
              <a:rPr lang="fr-CA" sz="3000" dirty="0" smtClean="0">
                <a:latin typeface="Arial" pitchFamily="34" charset="0"/>
                <a:cs typeface="Arial" pitchFamily="34" charset="0"/>
              </a:rPr>
              <a:t>Les deux disciples se rendirent donc à la tombe…</a:t>
            </a:r>
          </a:p>
        </p:txBody>
      </p:sp>
      <p:sp>
        <p:nvSpPr>
          <p:cNvPr id="5" name="ZoneTexte 3"/>
          <p:cNvSpPr txBox="1"/>
          <p:nvPr/>
        </p:nvSpPr>
        <p:spPr>
          <a:xfrm>
            <a:off x="5857820" y="214290"/>
            <a:ext cx="3286180" cy="52322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b="1" dirty="0" smtClean="0">
                <a:latin typeface="Arial" pitchFamily="34" charset="0"/>
                <a:cs typeface="Arial" pitchFamily="34" charset="0"/>
              </a:rPr>
              <a:t>Inspiré de l’Évangile de </a:t>
            </a:r>
            <a:r>
              <a:rPr lang="fr-CA" sz="1400" b="1" dirty="0" smtClean="0">
                <a:latin typeface="Arial" pitchFamily="34" charset="0"/>
                <a:cs typeface="Arial" pitchFamily="34" charset="0"/>
              </a:rPr>
              <a:t>Luc 24,1-12 et Jean 20,1-18</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a résurrection.jpg"/>
          <p:cNvPicPr>
            <a:picLocks noChangeAspect="1"/>
          </p:cNvPicPr>
          <p:nvPr/>
        </p:nvPicPr>
        <p:blipFill>
          <a:blip r:embed="rId2" cstate="print"/>
          <a:stretch>
            <a:fillRect/>
          </a:stretch>
        </p:blipFill>
        <p:spPr>
          <a:xfrm>
            <a:off x="0" y="0"/>
            <a:ext cx="9144000" cy="4361640"/>
          </a:xfrm>
          <a:prstGeom prst="rect">
            <a:avLst/>
          </a:prstGeom>
        </p:spPr>
      </p:pic>
      <p:sp>
        <p:nvSpPr>
          <p:cNvPr id="3" name="Espace réservé du contenu 2"/>
          <p:cNvSpPr>
            <a:spLocks noGrp="1"/>
          </p:cNvSpPr>
          <p:nvPr>
            <p:ph idx="1"/>
          </p:nvPr>
        </p:nvSpPr>
        <p:spPr>
          <a:xfrm>
            <a:off x="0" y="4286232"/>
            <a:ext cx="9144000" cy="2571768"/>
          </a:xfrm>
          <a:solidFill>
            <a:srgbClr val="48A248">
              <a:alpha val="50000"/>
            </a:srgbClr>
          </a:solidFill>
        </p:spPr>
        <p:txBody>
          <a:bodyPr>
            <a:normAutofit/>
          </a:bodyPr>
          <a:lstStyle/>
          <a:p>
            <a:pPr>
              <a:buNone/>
            </a:pPr>
            <a:r>
              <a:rPr lang="fr-CA" sz="3000" dirty="0" smtClean="0">
                <a:latin typeface="Arial" pitchFamily="34" charset="0"/>
                <a:cs typeface="Arial" pitchFamily="34" charset="0"/>
              </a:rPr>
              <a:t>Celle-ci était vraiment vide! Mais ce n’était pas un enlèvement, le linceul était là, bien rangé.</a:t>
            </a:r>
          </a:p>
          <a:p>
            <a:pPr>
              <a:buNone/>
            </a:pPr>
            <a:r>
              <a:rPr lang="fr-CA" sz="3000" dirty="0" smtClean="0">
                <a:latin typeface="Arial" pitchFamily="34" charset="0"/>
                <a:cs typeface="Arial" pitchFamily="34" charset="0"/>
              </a:rPr>
              <a:t>Jean s’exclama :</a:t>
            </a:r>
          </a:p>
          <a:p>
            <a:pPr>
              <a:buNone/>
            </a:pPr>
            <a:r>
              <a:rPr lang="fr-CA" sz="3000" dirty="0" smtClean="0">
                <a:latin typeface="Arial" pitchFamily="34" charset="0"/>
                <a:cs typeface="Arial" pitchFamily="34" charset="0"/>
              </a:rPr>
              <a:t>- Jésus est ressuscité! Comme il nous l’avait annoncé!</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 résurrection.jpg"/>
          <p:cNvPicPr>
            <a:picLocks noChangeAspect="1"/>
          </p:cNvPicPr>
          <p:nvPr/>
        </p:nvPicPr>
        <p:blipFill>
          <a:blip r:embed="rId2" cstate="print"/>
          <a:stretch>
            <a:fillRect/>
          </a:stretch>
        </p:blipFill>
        <p:spPr>
          <a:xfrm>
            <a:off x="0" y="0"/>
            <a:ext cx="9144000" cy="4361640"/>
          </a:xfrm>
          <a:prstGeom prst="rect">
            <a:avLst/>
          </a:prstGeom>
        </p:spPr>
      </p:pic>
      <p:sp>
        <p:nvSpPr>
          <p:cNvPr id="3" name="Espace réservé du contenu 2"/>
          <p:cNvSpPr>
            <a:spLocks noGrp="1"/>
          </p:cNvSpPr>
          <p:nvPr>
            <p:ph idx="1"/>
          </p:nvPr>
        </p:nvSpPr>
        <p:spPr>
          <a:xfrm>
            <a:off x="0" y="4331996"/>
            <a:ext cx="9144000" cy="2526004"/>
          </a:xfrm>
          <a:solidFill>
            <a:srgbClr val="48A248">
              <a:alpha val="50000"/>
            </a:srgbClr>
          </a:solidFill>
        </p:spPr>
        <p:txBody>
          <a:bodyPr>
            <a:normAutofit lnSpcReduction="10000"/>
          </a:bodyPr>
          <a:lstStyle/>
          <a:p>
            <a:pPr>
              <a:buNone/>
            </a:pPr>
            <a:r>
              <a:rPr lang="fr-CA" sz="3000" dirty="0" smtClean="0">
                <a:latin typeface="Arial" pitchFamily="34" charset="0"/>
                <a:cs typeface="Arial" pitchFamily="34" charset="0"/>
              </a:rPr>
              <a:t>Marie, qui était restée seule à l’extérieur de la tombe, pleurait.</a:t>
            </a:r>
          </a:p>
          <a:p>
            <a:pPr>
              <a:buNone/>
            </a:pPr>
            <a:r>
              <a:rPr lang="fr-CA" sz="3000" dirty="0" smtClean="0">
                <a:latin typeface="Arial" pitchFamily="34" charset="0"/>
                <a:cs typeface="Arial" pitchFamily="34" charset="0"/>
              </a:rPr>
              <a:t>Derrière elle, un homme qu’elle crut être le jardinier, demanda : </a:t>
            </a:r>
          </a:p>
          <a:p>
            <a:pPr>
              <a:buNone/>
            </a:pPr>
            <a:r>
              <a:rPr lang="fr-CA" sz="3000" dirty="0" smtClean="0">
                <a:latin typeface="Arial" pitchFamily="34" charset="0"/>
                <a:cs typeface="Arial" pitchFamily="34" charset="0"/>
              </a:rPr>
              <a:t>- Femme, pourquoi pleures-tu?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 résurrection.jpg"/>
          <p:cNvPicPr>
            <a:picLocks noChangeAspect="1"/>
          </p:cNvPicPr>
          <p:nvPr/>
        </p:nvPicPr>
        <p:blipFill>
          <a:blip r:embed="rId2" cstate="print"/>
          <a:stretch>
            <a:fillRect/>
          </a:stretch>
        </p:blipFill>
        <p:spPr>
          <a:xfrm>
            <a:off x="0" y="0"/>
            <a:ext cx="9144000" cy="4361640"/>
          </a:xfrm>
          <a:prstGeom prst="rect">
            <a:avLst/>
          </a:prstGeom>
        </p:spPr>
      </p:pic>
      <p:sp>
        <p:nvSpPr>
          <p:cNvPr id="3" name="Espace réservé du contenu 2"/>
          <p:cNvSpPr>
            <a:spLocks noGrp="1"/>
          </p:cNvSpPr>
          <p:nvPr>
            <p:ph idx="1"/>
          </p:nvPr>
        </p:nvSpPr>
        <p:spPr>
          <a:xfrm>
            <a:off x="0" y="4286256"/>
            <a:ext cx="9144000" cy="2571744"/>
          </a:xfrm>
          <a:solidFill>
            <a:srgbClr val="48A248">
              <a:alpha val="50000"/>
            </a:srgbClr>
          </a:solidFill>
        </p:spPr>
        <p:txBody>
          <a:bodyPr>
            <a:normAutofit/>
          </a:bodyPr>
          <a:lstStyle/>
          <a:p>
            <a:pPr>
              <a:buFontTx/>
              <a:buChar char="-"/>
            </a:pPr>
            <a:r>
              <a:rPr lang="fr-CA" sz="3000" dirty="0" smtClean="0">
                <a:latin typeface="Arial" pitchFamily="34" charset="0"/>
                <a:cs typeface="Arial" pitchFamily="34" charset="0"/>
              </a:rPr>
              <a:t>Si c’est toi qui l’as enlevé, dis-moi où il est, dit Marie.</a:t>
            </a:r>
          </a:p>
          <a:p>
            <a:pPr>
              <a:buFontTx/>
              <a:buChar char="-"/>
            </a:pPr>
            <a:r>
              <a:rPr lang="fr-CA" sz="3000" dirty="0" smtClean="0">
                <a:latin typeface="Arial" pitchFamily="34" charset="0"/>
                <a:cs typeface="Arial" pitchFamily="34" charset="0"/>
              </a:rPr>
              <a:t> Marie, répondit l’homme sur un ton très familier.</a:t>
            </a:r>
          </a:p>
          <a:p>
            <a:pPr>
              <a:buNone/>
            </a:pPr>
            <a:r>
              <a:rPr lang="fr-CA" sz="3000" dirty="0" smtClean="0">
                <a:latin typeface="Arial" pitchFamily="34" charset="0"/>
                <a:cs typeface="Arial" pitchFamily="34" charset="0"/>
              </a:rPr>
              <a:t>Marie de </a:t>
            </a:r>
            <a:r>
              <a:rPr lang="fr-CA" sz="3000" dirty="0" err="1" smtClean="0">
                <a:latin typeface="Arial" pitchFamily="34" charset="0"/>
                <a:cs typeface="Arial" pitchFamily="34" charset="0"/>
              </a:rPr>
              <a:t>Magdala</a:t>
            </a:r>
            <a:r>
              <a:rPr lang="fr-CA" sz="3000" dirty="0" smtClean="0">
                <a:latin typeface="Arial" pitchFamily="34" charset="0"/>
                <a:cs typeface="Arial" pitchFamily="34" charset="0"/>
              </a:rPr>
              <a:t> sursauta. Elle se retourna et ne vit pas un jardinier, mais Jésus!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3404</TotalTime>
  <Words>1513</Words>
  <Application>Microsoft Office PowerPoint</Application>
  <PresentationFormat>Affichage à l'écran (4:3)</PresentationFormat>
  <Paragraphs>121</Paragraphs>
  <Slides>42</Slides>
  <Notes>2</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Thème Office</vt:lpstr>
      <vt:lpstr>Démarche de préparation à la première des communions.</vt:lpstr>
      <vt:lpstr>8- Sur la route… Une présence à reconnaître.</vt:lpstr>
      <vt:lpstr>Diapositive 3</vt:lpstr>
      <vt:lpstr>Diapositive 4</vt:lpstr>
      <vt:lpstr>Diapositive 5</vt:lpstr>
      <vt:lpstr>Diapositive 6</vt:lpstr>
      <vt:lpstr>Diapositive 7</vt:lpstr>
      <vt:lpstr>Diapositive 8</vt:lpstr>
      <vt:lpstr>Diapositive 9</vt:lpstr>
      <vt:lpstr>Diapositive 10</vt:lpstr>
      <vt:lpstr>Diapositive 11</vt:lpstr>
      <vt:lpstr>Questions sur le récit… (Jésus est ressuscité)</vt:lpstr>
      <vt:lpstr>Diapositive 13</vt:lpstr>
      <vt:lpstr>Diapositive 14</vt:lpstr>
      <vt:lpstr>Diapositive 15</vt:lpstr>
      <vt:lpstr>Diapositive 16</vt:lpstr>
      <vt:lpstr>Diapositive 17</vt:lpstr>
      <vt:lpstr>Diapositive 18</vt:lpstr>
      <vt:lpstr>Diapositive 19</vt:lpstr>
      <vt:lpstr>Diapositive 20</vt:lpstr>
      <vt:lpstr>Diapositive 21</vt:lpstr>
      <vt:lpstr>Questions sur le récit… (Le dernier repas)</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Questions sur le récit… (Sur le chemin d’Emmaüs)</vt:lpstr>
      <vt:lpstr>Diapositive 36</vt:lpstr>
      <vt:lpstr>Diapositive 37</vt:lpstr>
      <vt:lpstr>Diapositive 38</vt:lpstr>
      <vt:lpstr>Diapositive 39</vt:lpstr>
      <vt:lpstr>Diapositive 40</vt:lpstr>
      <vt:lpstr>Diapositive 41</vt:lpstr>
      <vt:lpstr>Remerciements…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Démarche de préparation à la première des communions.</dc:title>
  <dc:creator>Steeve Tremblay</dc:creator>
  <cp:lastModifiedBy>Steeve Tremblay</cp:lastModifiedBy>
  <cp:revision>358</cp:revision>
  <dcterms:created xsi:type="dcterms:W3CDTF">2017-03-07T18:51:19Z</dcterms:created>
  <dcterms:modified xsi:type="dcterms:W3CDTF">2022-07-11T19:38:35Z</dcterms:modified>
</cp:coreProperties>
</file>