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7" r:id="rId2"/>
    <p:sldId id="268" r:id="rId3"/>
    <p:sldId id="269" r:id="rId4"/>
    <p:sldId id="323" r:id="rId5"/>
    <p:sldId id="324" r:id="rId6"/>
    <p:sldId id="325" r:id="rId7"/>
    <p:sldId id="319" r:id="rId8"/>
    <p:sldId id="334" r:id="rId9"/>
    <p:sldId id="335" r:id="rId10"/>
    <p:sldId id="336" r:id="rId11"/>
    <p:sldId id="337" r:id="rId12"/>
    <p:sldId id="338" r:id="rId13"/>
    <p:sldId id="339" r:id="rId14"/>
    <p:sldId id="356" r:id="rId15"/>
    <p:sldId id="341" r:id="rId16"/>
    <p:sldId id="364" r:id="rId17"/>
    <p:sldId id="330" r:id="rId18"/>
    <p:sldId id="304" r:id="rId19"/>
    <p:sldId id="327" r:id="rId20"/>
    <p:sldId id="342" r:id="rId21"/>
    <p:sldId id="343" r:id="rId22"/>
    <p:sldId id="344" r:id="rId23"/>
    <p:sldId id="345" r:id="rId24"/>
    <p:sldId id="346" r:id="rId25"/>
    <p:sldId id="357" r:id="rId26"/>
    <p:sldId id="358" r:id="rId27"/>
    <p:sldId id="359" r:id="rId28"/>
    <p:sldId id="360" r:id="rId29"/>
    <p:sldId id="361" r:id="rId30"/>
    <p:sldId id="362" r:id="rId31"/>
    <p:sldId id="363" r:id="rId32"/>
    <p:sldId id="331" r:id="rId33"/>
    <p:sldId id="328" r:id="rId34"/>
    <p:sldId id="347" r:id="rId35"/>
    <p:sldId id="348" r:id="rId36"/>
    <p:sldId id="349" r:id="rId37"/>
    <p:sldId id="350" r:id="rId38"/>
    <p:sldId id="351" r:id="rId39"/>
    <p:sldId id="352" r:id="rId40"/>
    <p:sldId id="353" r:id="rId41"/>
    <p:sldId id="354" r:id="rId42"/>
    <p:sldId id="355" r:id="rId43"/>
    <p:sldId id="365" r:id="rId44"/>
    <p:sldId id="332" r:id="rId45"/>
    <p:sldId id="285" r:id="rId46"/>
    <p:sldId id="321" r:id="rId47"/>
    <p:sldId id="333" r:id="rId48"/>
    <p:sldId id="288" r:id="rId49"/>
  </p:sldIdLst>
  <p:sldSz cx="9144000" cy="6858000" type="screen4x3"/>
  <p:notesSz cx="6950075"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A248"/>
    <a:srgbClr val="0099FF"/>
    <a:srgbClr val="409DEA"/>
    <a:srgbClr val="3FD7EB"/>
    <a:srgbClr val="2DFF8C"/>
    <a:srgbClr val="ED7BDD"/>
    <a:srgbClr val="0718B5"/>
    <a:srgbClr val="004CBC"/>
    <a:srgbClr val="0058DA"/>
    <a:srgbClr val="E438C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5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A5598D8C-E82A-441B-8342-1055C9A3980C}" type="datetimeFigureOut">
              <a:rPr lang="fr-CA" smtClean="0"/>
              <a:pPr/>
              <a:t>2022-07-11</a:t>
            </a:fld>
            <a:endParaRPr lang="fr-CA"/>
          </a:p>
        </p:txBody>
      </p:sp>
      <p:sp>
        <p:nvSpPr>
          <p:cNvPr id="4" name="Espace réservé du pied de page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D03D86A3-162A-4EB0-843E-B70A21AB15BD}" type="slidenum">
              <a:rPr lang="fr-CA" smtClean="0"/>
              <a:pPr/>
              <a:t>‹N°›</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fr-CA"/>
          </a:p>
        </p:txBody>
      </p:sp>
      <p:sp>
        <p:nvSpPr>
          <p:cNvPr id="3" name="Espace réservé de la date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F058137-90F6-4247-B04D-7BFA002A16F5}" type="datetimeFigureOut">
              <a:rPr lang="fr-CA" smtClean="0"/>
              <a:pPr/>
              <a:t>2022-07-11</a:t>
            </a:fld>
            <a:endParaRPr lang="fr-CA"/>
          </a:p>
        </p:txBody>
      </p:sp>
      <p:sp>
        <p:nvSpPr>
          <p:cNvPr id="4" name="Espace réservé de l'image des diapositives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fr-CA"/>
          </a:p>
        </p:txBody>
      </p:sp>
      <p:sp>
        <p:nvSpPr>
          <p:cNvPr id="5" name="Espace réservé des commentaires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09794CA-53B0-48CD-A7AC-20C360E3A365}" type="slidenum">
              <a:rPr lang="fr-CA" smtClean="0"/>
              <a:pPr/>
              <a:t>‹N°›</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009794CA-53B0-48CD-A7AC-20C360E3A365}" type="slidenum">
              <a:rPr lang="fr-CA" smtClean="0"/>
              <a:pPr/>
              <a:t>2</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2AD29-A6E6-49C1-8456-2309F8328786}"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5.jpeg"/><Relationship Id="rId5" Type="http://schemas.openxmlformats.org/officeDocument/2006/relationships/image" Target="../media/image6.jpeg"/><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84976" cy="1143000"/>
          </a:xfrm>
        </p:spPr>
        <p:txBody>
          <a:bodyPr>
            <a:normAutofit fontScale="90000"/>
          </a:bodyPr>
          <a:lstStyle/>
          <a:p>
            <a:r>
              <a:rPr lang="fr-CA" b="1" dirty="0" smtClean="0"/>
              <a:t>Démarche de préparation à la première des communions.</a:t>
            </a:r>
            <a:endParaRPr lang="fr-CA" b="1" dirty="0"/>
          </a:p>
        </p:txBody>
      </p:sp>
      <p:pic>
        <p:nvPicPr>
          <p:cNvPr id="1029" name="Picture 5" descr="Résultats de recherche d'images pour « première communion »"/>
          <p:cNvPicPr>
            <a:picLocks noChangeAspect="1" noChangeArrowheads="1"/>
          </p:cNvPicPr>
          <p:nvPr/>
        </p:nvPicPr>
        <p:blipFill>
          <a:blip r:embed="rId2" cstate="print"/>
          <a:srcRect/>
          <a:stretch>
            <a:fillRect/>
          </a:stretch>
        </p:blipFill>
        <p:spPr bwMode="auto">
          <a:xfrm>
            <a:off x="3131840" y="1700808"/>
            <a:ext cx="2952328" cy="2952328"/>
          </a:xfrm>
          <a:prstGeom prst="rect">
            <a:avLst/>
          </a:prstGeom>
          <a:noFill/>
        </p:spPr>
      </p:pic>
      <p:sp>
        <p:nvSpPr>
          <p:cNvPr id="4" name="ZoneTexte 3"/>
          <p:cNvSpPr txBox="1"/>
          <p:nvPr/>
        </p:nvSpPr>
        <p:spPr>
          <a:xfrm>
            <a:off x="1403648" y="4869160"/>
            <a:ext cx="6408712" cy="954107"/>
          </a:xfrm>
          <a:prstGeom prst="rect">
            <a:avLst/>
          </a:prstGeom>
          <a:noFill/>
        </p:spPr>
        <p:txBody>
          <a:bodyPr wrap="square" rtlCol="0">
            <a:spAutoFit/>
          </a:bodyPr>
          <a:lstStyle/>
          <a:p>
            <a:pPr algn="ctr"/>
            <a:r>
              <a:rPr lang="fr-CA" sz="2800" b="1" dirty="0" smtClean="0">
                <a:solidFill>
                  <a:srgbClr val="0718B5"/>
                </a:solidFill>
                <a:latin typeface="Arial" pitchFamily="34" charset="0"/>
                <a:cs typeface="Arial" pitchFamily="34" charset="0"/>
              </a:rPr>
              <a:t>Sur la route des rencontres </a:t>
            </a:r>
          </a:p>
          <a:p>
            <a:pPr algn="ctr"/>
            <a:r>
              <a:rPr lang="fr-CA" sz="2800" b="1" dirty="0" smtClean="0">
                <a:solidFill>
                  <a:srgbClr val="0718B5"/>
                </a:solidFill>
                <a:latin typeface="Arial" pitchFamily="34" charset="0"/>
                <a:cs typeface="Arial" pitchFamily="34" charset="0"/>
              </a:rPr>
              <a:t>Étape 7</a:t>
            </a:r>
            <a:endParaRPr lang="fr-CA" sz="2800" b="1" dirty="0">
              <a:solidFill>
                <a:srgbClr val="0718B5"/>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trahison de Judas.jpg"/>
          <p:cNvPicPr>
            <a:picLocks noChangeAspect="1"/>
          </p:cNvPicPr>
          <p:nvPr/>
        </p:nvPicPr>
        <p:blipFill>
          <a:blip r:embed="rId2" cstate="print"/>
          <a:stretch>
            <a:fillRect/>
          </a:stretch>
        </p:blipFill>
        <p:spPr>
          <a:xfrm>
            <a:off x="0" y="0"/>
            <a:ext cx="9144000" cy="5507243"/>
          </a:xfrm>
          <a:prstGeom prst="rect">
            <a:avLst/>
          </a:prstGeom>
        </p:spPr>
      </p:pic>
      <p:sp>
        <p:nvSpPr>
          <p:cNvPr id="3" name="Espace réservé du contenu 2"/>
          <p:cNvSpPr>
            <a:spLocks noGrp="1"/>
          </p:cNvSpPr>
          <p:nvPr>
            <p:ph idx="1"/>
          </p:nvPr>
        </p:nvSpPr>
        <p:spPr>
          <a:xfrm>
            <a:off x="0" y="4546334"/>
            <a:ext cx="9144000" cy="2311666"/>
          </a:xfrm>
          <a:solidFill>
            <a:srgbClr val="FFFF00">
              <a:alpha val="65000"/>
            </a:srgbClr>
          </a:solidFill>
        </p:spPr>
        <p:txBody>
          <a:bodyPr>
            <a:normAutofit fontScale="92500" lnSpcReduction="20000"/>
          </a:bodyPr>
          <a:lstStyle/>
          <a:p>
            <a:pPr>
              <a:buFontTx/>
              <a:buChar char="-"/>
            </a:pPr>
            <a:r>
              <a:rPr lang="fr-CA" sz="3000" dirty="0" smtClean="0">
                <a:latin typeface="Arial" pitchFamily="34" charset="0"/>
                <a:cs typeface="Arial" pitchFamily="34" charset="0"/>
              </a:rPr>
              <a:t>Combien pouvez-vous me donner pour que je vous aide à faire arrêter Jésus?</a:t>
            </a:r>
          </a:p>
          <a:p>
            <a:pPr>
              <a:buFontTx/>
              <a:buChar char="-"/>
            </a:pPr>
            <a:r>
              <a:rPr lang="fr-CA" sz="3000" dirty="0" smtClean="0">
                <a:latin typeface="Arial" pitchFamily="34" charset="0"/>
                <a:cs typeface="Arial" pitchFamily="34" charset="0"/>
              </a:rPr>
              <a:t>Trente pièces d’argent, répondit Caïphe, bien heureux de cette transaction.</a:t>
            </a:r>
          </a:p>
          <a:p>
            <a:pPr>
              <a:buNone/>
            </a:pPr>
            <a:r>
              <a:rPr lang="fr-CA" sz="3000" dirty="0" smtClean="0">
                <a:latin typeface="Arial" pitchFamily="34" charset="0"/>
                <a:cs typeface="Arial" pitchFamily="34" charset="0"/>
              </a:rPr>
              <a:t>À partir de ce moment, Judas resta avec Jésus, attentif à trouver une occasion de le livrer discrètement.</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s mensonges de Pierre.jpg"/>
          <p:cNvPicPr>
            <a:picLocks noChangeAspect="1"/>
          </p:cNvPicPr>
          <p:nvPr/>
        </p:nvPicPr>
        <p:blipFill>
          <a:blip r:embed="rId2" cstate="print"/>
          <a:stretch>
            <a:fillRect/>
          </a:stretch>
        </p:blipFill>
        <p:spPr>
          <a:xfrm>
            <a:off x="0" y="-24"/>
            <a:ext cx="9144000" cy="5427665"/>
          </a:xfrm>
          <a:prstGeom prst="rect">
            <a:avLst/>
          </a:prstGeom>
        </p:spPr>
      </p:pic>
      <p:sp>
        <p:nvSpPr>
          <p:cNvPr id="3" name="Espace réservé du contenu 2"/>
          <p:cNvSpPr>
            <a:spLocks noGrp="1"/>
          </p:cNvSpPr>
          <p:nvPr>
            <p:ph idx="1"/>
          </p:nvPr>
        </p:nvSpPr>
        <p:spPr>
          <a:xfrm>
            <a:off x="0" y="4572008"/>
            <a:ext cx="9144000" cy="2285992"/>
          </a:xfrm>
          <a:solidFill>
            <a:schemeClr val="accent2">
              <a:lumMod val="60000"/>
              <a:lumOff val="40000"/>
              <a:alpha val="65000"/>
            </a:schemeClr>
          </a:solidFill>
        </p:spPr>
        <p:txBody>
          <a:bodyPr>
            <a:normAutofit lnSpcReduction="10000"/>
          </a:bodyPr>
          <a:lstStyle/>
          <a:p>
            <a:pPr>
              <a:buNone/>
            </a:pPr>
            <a:r>
              <a:rPr lang="fr-CA" sz="3000" dirty="0" smtClean="0">
                <a:latin typeface="Arial" pitchFamily="34" charset="0"/>
                <a:cs typeface="Arial" pitchFamily="34" charset="0"/>
              </a:rPr>
              <a:t>Pendant le repas de Jésus (que nous verrons plus tard), Judas mit son plan à exécution. Peu après le repas, Judas accompagné de soldats armés se présentèrent pour arrêter Jésus. Les disciples de Jésus eurent peur et s’enfuirent dans la nuit.</a:t>
            </a:r>
            <a:endParaRPr lang="fr-CA" sz="3000" dirty="0">
              <a:latin typeface="Arial" pitchFamily="34" charset="0"/>
              <a:cs typeface="Arial" pitchFamily="34" charset="0"/>
            </a:endParaRPr>
          </a:p>
        </p:txBody>
      </p:sp>
      <p:sp>
        <p:nvSpPr>
          <p:cNvPr id="4" name="ZoneTexte 3"/>
          <p:cNvSpPr txBox="1"/>
          <p:nvPr/>
        </p:nvSpPr>
        <p:spPr>
          <a:xfrm>
            <a:off x="714348" y="785794"/>
            <a:ext cx="5000660"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b="1" dirty="0" smtClean="0">
                <a:latin typeface="Arial" pitchFamily="34" charset="0"/>
                <a:cs typeface="Arial" pitchFamily="34" charset="0"/>
              </a:rPr>
              <a:t>Inspiré de l’Évangile de Luc </a:t>
            </a:r>
            <a:r>
              <a:rPr lang="fr-CA" sz="1400" b="1" dirty="0" smtClean="0">
                <a:latin typeface="Arial" pitchFamily="34" charset="0"/>
                <a:cs typeface="Arial" pitchFamily="34" charset="0"/>
              </a:rPr>
              <a:t>22,55-57 et Jean 18,15-18</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s mensonges de Pierre.jpg"/>
          <p:cNvPicPr>
            <a:picLocks noChangeAspect="1"/>
          </p:cNvPicPr>
          <p:nvPr/>
        </p:nvPicPr>
        <p:blipFill>
          <a:blip r:embed="rId2" cstate="print"/>
          <a:stretch>
            <a:fillRect/>
          </a:stretch>
        </p:blipFill>
        <p:spPr>
          <a:xfrm>
            <a:off x="0" y="0"/>
            <a:ext cx="9144000" cy="5427665"/>
          </a:xfrm>
          <a:prstGeom prst="rect">
            <a:avLst/>
          </a:prstGeom>
        </p:spPr>
      </p:pic>
      <p:sp>
        <p:nvSpPr>
          <p:cNvPr id="3" name="Espace réservé du contenu 2"/>
          <p:cNvSpPr>
            <a:spLocks noGrp="1"/>
          </p:cNvSpPr>
          <p:nvPr>
            <p:ph idx="1"/>
          </p:nvPr>
        </p:nvSpPr>
        <p:spPr>
          <a:xfrm>
            <a:off x="0" y="4357670"/>
            <a:ext cx="9144000" cy="2500330"/>
          </a:xfrm>
          <a:solidFill>
            <a:schemeClr val="accent2">
              <a:lumMod val="60000"/>
              <a:lumOff val="40000"/>
              <a:alpha val="65000"/>
            </a:schemeClr>
          </a:solidFill>
        </p:spPr>
        <p:txBody>
          <a:bodyPr>
            <a:normAutofit/>
          </a:bodyPr>
          <a:lstStyle/>
          <a:p>
            <a:pPr>
              <a:buNone/>
            </a:pPr>
            <a:r>
              <a:rPr lang="fr-CA" sz="3000" dirty="0" smtClean="0">
                <a:latin typeface="Arial" pitchFamily="34" charset="0"/>
                <a:cs typeface="Arial" pitchFamily="34" charset="0"/>
              </a:rPr>
              <a:t>Les gardes emmenèrent Jésus chez Caïphe, le Grand Prêtre. Pierre les suivit discrètement jusque dans la cour du palais.</a:t>
            </a:r>
          </a:p>
          <a:p>
            <a:pPr>
              <a:buNone/>
            </a:pPr>
            <a:r>
              <a:rPr lang="fr-CA" sz="3000" dirty="0" smtClean="0">
                <a:latin typeface="Arial" pitchFamily="34" charset="0"/>
                <a:cs typeface="Arial" pitchFamily="34" charset="0"/>
              </a:rPr>
              <a:t>Il y avait un feu qui brûlait et Pierre s’y approcha pour s’y réchauffer.</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s mensonges de Pierre.jpg"/>
          <p:cNvPicPr>
            <a:picLocks noChangeAspect="1"/>
          </p:cNvPicPr>
          <p:nvPr/>
        </p:nvPicPr>
        <p:blipFill>
          <a:blip r:embed="rId2" cstate="print"/>
          <a:stretch>
            <a:fillRect/>
          </a:stretch>
        </p:blipFill>
        <p:spPr>
          <a:xfrm>
            <a:off x="0" y="0"/>
            <a:ext cx="9144000" cy="5427665"/>
          </a:xfrm>
          <a:prstGeom prst="rect">
            <a:avLst/>
          </a:prstGeom>
        </p:spPr>
      </p:pic>
      <p:sp>
        <p:nvSpPr>
          <p:cNvPr id="3" name="Espace réservé du contenu 2"/>
          <p:cNvSpPr>
            <a:spLocks noGrp="1"/>
          </p:cNvSpPr>
          <p:nvPr>
            <p:ph idx="1"/>
          </p:nvPr>
        </p:nvSpPr>
        <p:spPr>
          <a:xfrm>
            <a:off x="0" y="4500570"/>
            <a:ext cx="9144000" cy="2357430"/>
          </a:xfrm>
          <a:solidFill>
            <a:schemeClr val="accent2">
              <a:lumMod val="60000"/>
              <a:lumOff val="40000"/>
              <a:alpha val="65000"/>
            </a:schemeClr>
          </a:solidFill>
        </p:spPr>
        <p:txBody>
          <a:bodyPr>
            <a:normAutofit lnSpcReduction="10000"/>
          </a:bodyPr>
          <a:lstStyle/>
          <a:p>
            <a:pPr>
              <a:buNone/>
            </a:pPr>
            <a:r>
              <a:rPr lang="fr-CA" sz="3000" dirty="0" smtClean="0">
                <a:latin typeface="Arial" pitchFamily="34" charset="0"/>
                <a:cs typeface="Arial" pitchFamily="34" charset="0"/>
              </a:rPr>
              <a:t>Un servante reconnut Pierre et dit :</a:t>
            </a:r>
          </a:p>
          <a:p>
            <a:pPr>
              <a:buFontTx/>
              <a:buChar char="-"/>
            </a:pPr>
            <a:r>
              <a:rPr lang="fr-CA" sz="3000" dirty="0" smtClean="0">
                <a:latin typeface="Arial" pitchFamily="34" charset="0"/>
                <a:cs typeface="Arial" pitchFamily="34" charset="0"/>
              </a:rPr>
              <a:t>Je te connais toi! Tu étais avec ce Jésus que l’on vient d’arrêter! Tu es son ami, non?</a:t>
            </a:r>
          </a:p>
          <a:p>
            <a:pPr>
              <a:buFontTx/>
              <a:buChar char="-"/>
            </a:pPr>
            <a:r>
              <a:rPr lang="fr-CA" sz="3000" dirty="0" smtClean="0">
                <a:latin typeface="Arial" pitchFamily="34" charset="0"/>
                <a:cs typeface="Arial" pitchFamily="34" charset="0"/>
              </a:rPr>
              <a:t>Mais non! bredouilla Pierre… Je ne le connais même pas!</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s mensonges de Pierre.jpg"/>
          <p:cNvPicPr>
            <a:picLocks noChangeAspect="1"/>
          </p:cNvPicPr>
          <p:nvPr/>
        </p:nvPicPr>
        <p:blipFill>
          <a:blip r:embed="rId2" cstate="print"/>
          <a:stretch>
            <a:fillRect/>
          </a:stretch>
        </p:blipFill>
        <p:spPr>
          <a:xfrm>
            <a:off x="0" y="0"/>
            <a:ext cx="9144000" cy="5427665"/>
          </a:xfrm>
          <a:prstGeom prst="rect">
            <a:avLst/>
          </a:prstGeom>
        </p:spPr>
      </p:pic>
      <p:sp>
        <p:nvSpPr>
          <p:cNvPr id="3" name="Espace réservé du contenu 2"/>
          <p:cNvSpPr>
            <a:spLocks noGrp="1"/>
          </p:cNvSpPr>
          <p:nvPr>
            <p:ph idx="1"/>
          </p:nvPr>
        </p:nvSpPr>
        <p:spPr>
          <a:xfrm>
            <a:off x="0" y="4500570"/>
            <a:ext cx="9144000" cy="2357430"/>
          </a:xfrm>
          <a:solidFill>
            <a:schemeClr val="accent2">
              <a:lumMod val="60000"/>
              <a:lumOff val="40000"/>
              <a:alpha val="65000"/>
            </a:schemeClr>
          </a:solidFill>
        </p:spPr>
        <p:txBody>
          <a:bodyPr>
            <a:normAutofit/>
          </a:bodyPr>
          <a:lstStyle/>
          <a:p>
            <a:pPr>
              <a:buFontTx/>
              <a:buChar char="-"/>
            </a:pPr>
            <a:r>
              <a:rPr lang="fr-CA" sz="3000" dirty="0" smtClean="0">
                <a:latin typeface="Arial" pitchFamily="34" charset="0"/>
                <a:cs typeface="Arial" pitchFamily="34" charset="0"/>
              </a:rPr>
              <a:t>Mais oui, intervint un autre, je t’ai vu moi aussi avec ce Jésus!</a:t>
            </a:r>
          </a:p>
          <a:p>
            <a:pPr>
              <a:buFontTx/>
              <a:buChar char="-"/>
            </a:pPr>
            <a:r>
              <a:rPr lang="fr-CA" sz="3000" dirty="0" smtClean="0">
                <a:latin typeface="Arial" pitchFamily="34" charset="0"/>
                <a:cs typeface="Arial" pitchFamily="34" charset="0"/>
              </a:rPr>
              <a:t>Vous faites erreur, répondit Pierre.</a:t>
            </a:r>
          </a:p>
          <a:p>
            <a:pPr>
              <a:buNone/>
            </a:pPr>
            <a:r>
              <a:rPr lang="fr-CA" sz="3000" dirty="0" smtClean="0">
                <a:latin typeface="Arial" pitchFamily="34" charset="0"/>
                <a:cs typeface="Arial" pitchFamily="34" charset="0"/>
              </a:rPr>
              <a:t>Un garde le reconnut et Pierre nia à nouveau…</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s mensonges de Pierre.jpg"/>
          <p:cNvPicPr>
            <a:picLocks noChangeAspect="1"/>
          </p:cNvPicPr>
          <p:nvPr/>
        </p:nvPicPr>
        <p:blipFill>
          <a:blip r:embed="rId2" cstate="print"/>
          <a:stretch>
            <a:fillRect/>
          </a:stretch>
        </p:blipFill>
        <p:spPr>
          <a:xfrm>
            <a:off x="0" y="0"/>
            <a:ext cx="9144000" cy="5427665"/>
          </a:xfrm>
          <a:prstGeom prst="rect">
            <a:avLst/>
          </a:prstGeom>
        </p:spPr>
      </p:pic>
      <p:sp>
        <p:nvSpPr>
          <p:cNvPr id="3" name="Espace réservé du contenu 2"/>
          <p:cNvSpPr>
            <a:spLocks noGrp="1"/>
          </p:cNvSpPr>
          <p:nvPr>
            <p:ph idx="1"/>
          </p:nvPr>
        </p:nvSpPr>
        <p:spPr>
          <a:xfrm>
            <a:off x="0" y="4857736"/>
            <a:ext cx="9144000" cy="2000264"/>
          </a:xfrm>
          <a:solidFill>
            <a:schemeClr val="accent2">
              <a:lumMod val="60000"/>
              <a:lumOff val="40000"/>
              <a:alpha val="65000"/>
            </a:schemeClr>
          </a:solidFill>
        </p:spPr>
        <p:txBody>
          <a:bodyPr>
            <a:normAutofit/>
          </a:bodyPr>
          <a:lstStyle/>
          <a:p>
            <a:pPr>
              <a:buNone/>
            </a:pPr>
            <a:r>
              <a:rPr lang="fr-CA" sz="3000" dirty="0" smtClean="0">
                <a:latin typeface="Arial" pitchFamily="34" charset="0"/>
                <a:cs typeface="Arial" pitchFamily="34" charset="0"/>
              </a:rPr>
              <a:t>À ce moment, un coq chanta. </a:t>
            </a:r>
          </a:p>
          <a:p>
            <a:pPr>
              <a:buNone/>
            </a:pPr>
            <a:r>
              <a:rPr lang="fr-CA" sz="3000" dirty="0" smtClean="0">
                <a:latin typeface="Arial" pitchFamily="34" charset="0"/>
                <a:cs typeface="Arial" pitchFamily="34" charset="0"/>
              </a:rPr>
              <a:t>Au même moment, Pierre croisa le regard de Jésus. Alors Pierre se rappela que Jésus lui avait dit :</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s mensonges de Pierre.jpg"/>
          <p:cNvPicPr>
            <a:picLocks noChangeAspect="1"/>
          </p:cNvPicPr>
          <p:nvPr/>
        </p:nvPicPr>
        <p:blipFill>
          <a:blip r:embed="rId2" cstate="print"/>
          <a:stretch>
            <a:fillRect/>
          </a:stretch>
        </p:blipFill>
        <p:spPr>
          <a:xfrm>
            <a:off x="0" y="0"/>
            <a:ext cx="9144000" cy="5427665"/>
          </a:xfrm>
          <a:prstGeom prst="rect">
            <a:avLst/>
          </a:prstGeom>
        </p:spPr>
      </p:pic>
      <p:sp>
        <p:nvSpPr>
          <p:cNvPr id="3" name="Espace réservé du contenu 2"/>
          <p:cNvSpPr>
            <a:spLocks noGrp="1"/>
          </p:cNvSpPr>
          <p:nvPr>
            <p:ph idx="1"/>
          </p:nvPr>
        </p:nvSpPr>
        <p:spPr>
          <a:xfrm>
            <a:off x="0" y="4857736"/>
            <a:ext cx="9144000" cy="2000264"/>
          </a:xfrm>
          <a:solidFill>
            <a:schemeClr val="accent2">
              <a:lumMod val="60000"/>
              <a:lumOff val="40000"/>
              <a:alpha val="65000"/>
            </a:schemeClr>
          </a:solidFill>
        </p:spPr>
        <p:txBody>
          <a:bodyPr>
            <a:normAutofit lnSpcReduction="10000"/>
          </a:bodyPr>
          <a:lstStyle/>
          <a:p>
            <a:pPr>
              <a:buNone/>
            </a:pPr>
            <a:r>
              <a:rPr lang="fr-CA" sz="3000" dirty="0" smtClean="0">
                <a:latin typeface="Arial" pitchFamily="34" charset="0"/>
                <a:cs typeface="Arial" pitchFamily="34" charset="0"/>
              </a:rPr>
              <a:t>« Aujourd’hui, avant le chant du coq, tu diras trois fois que tu ne me connais pas. »</a:t>
            </a:r>
          </a:p>
          <a:p>
            <a:pPr>
              <a:buNone/>
            </a:pPr>
            <a:r>
              <a:rPr lang="fr-CA" sz="3000" dirty="0" smtClean="0">
                <a:latin typeface="Arial" pitchFamily="34" charset="0"/>
                <a:cs typeface="Arial" pitchFamily="34" charset="0"/>
              </a:rPr>
              <a:t>Pierre sort de la cour et pleure parce qu’il a renié son très bon ami.</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297952" y="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440160"/>
          </a:xfrm>
        </p:spPr>
        <p:txBody>
          <a:bodyPr>
            <a:normAutofit fontScale="90000"/>
          </a:bodyPr>
          <a:lstStyle/>
          <a:p>
            <a:r>
              <a:rPr lang="fr-CA" b="1" dirty="0" smtClean="0">
                <a:latin typeface="Arial" pitchFamily="34" charset="0"/>
                <a:cs typeface="Arial" pitchFamily="34" charset="0"/>
              </a:rPr>
              <a:t>Questions sur les récits…</a:t>
            </a:r>
            <a:br>
              <a:rPr lang="fr-CA" b="1" dirty="0" smtClean="0">
                <a:latin typeface="Arial" pitchFamily="34" charset="0"/>
                <a:cs typeface="Arial" pitchFamily="34" charset="0"/>
              </a:rPr>
            </a:br>
            <a:r>
              <a:rPr lang="fr-CA" sz="2200" b="1" dirty="0" smtClean="0">
                <a:latin typeface="Arial" pitchFamily="34" charset="0"/>
                <a:cs typeface="Arial" pitchFamily="34" charset="0"/>
              </a:rPr>
              <a:t>(La trahison de Judas et </a:t>
            </a:r>
            <a:br>
              <a:rPr lang="fr-CA" sz="2200" b="1" dirty="0" smtClean="0">
                <a:latin typeface="Arial" pitchFamily="34" charset="0"/>
                <a:cs typeface="Arial" pitchFamily="34" charset="0"/>
              </a:rPr>
            </a:br>
            <a:r>
              <a:rPr lang="fr-CA" sz="2200" b="1" dirty="0" smtClean="0">
                <a:latin typeface="Arial" pitchFamily="34" charset="0"/>
                <a:cs typeface="Arial" pitchFamily="34" charset="0"/>
              </a:rPr>
              <a:t>les mensonges de Pierre)</a:t>
            </a:r>
            <a:endParaRPr lang="fr-CA" sz="2200" b="1" dirty="0">
              <a:latin typeface="Arial" pitchFamily="34" charset="0"/>
              <a:cs typeface="Arial" pitchFamily="34" charset="0"/>
            </a:endParaRPr>
          </a:p>
        </p:txBody>
      </p:sp>
      <p:sp>
        <p:nvSpPr>
          <p:cNvPr id="6" name="Espace réservé du contenu 5"/>
          <p:cNvSpPr>
            <a:spLocks noGrp="1"/>
          </p:cNvSpPr>
          <p:nvPr>
            <p:ph idx="1"/>
            <p:custDataLst>
              <p:tags r:id="rId2"/>
            </p:custDataLst>
          </p:nvPr>
        </p:nvSpPr>
        <p:spPr>
          <a:xfrm>
            <a:off x="0" y="1988840"/>
            <a:ext cx="9144000" cy="4869160"/>
          </a:xfrm>
        </p:spPr>
        <p:txBody>
          <a:bodyPr>
            <a:normAutofit/>
          </a:bodyPr>
          <a:lstStyle/>
          <a:p>
            <a:pPr marL="0" indent="0">
              <a:lnSpc>
                <a:spcPct val="150000"/>
              </a:lnSpc>
              <a:buNone/>
            </a:pPr>
            <a:r>
              <a:rPr lang="fr-CA" dirty="0" smtClean="0"/>
              <a:t>1- À la suite de la trahison et du reniement, est-ce que tu crois que Jésus a arrêté d’aimer ses amis? </a:t>
            </a:r>
          </a:p>
          <a:p>
            <a:pPr marL="0" indent="0">
              <a:lnSpc>
                <a:spcPct val="150000"/>
              </a:lnSpc>
              <a:buNone/>
            </a:pPr>
            <a:r>
              <a:rPr lang="fr-CA" dirty="0" smtClean="0"/>
              <a:t>- Pourquoi?</a:t>
            </a:r>
          </a:p>
          <a:p>
            <a:pPr marL="0" indent="0">
              <a:lnSpc>
                <a:spcPct val="150000"/>
              </a:lnSpc>
              <a:buNone/>
            </a:pPr>
            <a:r>
              <a:rPr lang="fr-CA" dirty="0" smtClean="0"/>
              <a:t>2- Si tu as vécu une expérience semblable, raconte-la moi?  </a:t>
            </a:r>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custDataLst>
              <p:tags r:id="rId1"/>
            </p:custDataLst>
          </p:nvPr>
        </p:nvPicPr>
        <p:blipFill>
          <a:blip r:embed="rId3" cstate="print">
            <a:extLst>
              <a:ext uri="{28A0092B-C50C-407E-A947-70E740481C1C}">
                <a14:useLocalDpi xmlns:a14="http://schemas.microsoft.com/office/drawing/2010/main" xmlns="" val="0"/>
              </a:ext>
            </a:extLst>
          </a:blip>
          <a:stretch>
            <a:fillRect/>
          </a:stretch>
        </p:blipFill>
        <p:spPr>
          <a:xfrm>
            <a:off x="3203848" y="0"/>
            <a:ext cx="2880320" cy="3008334"/>
          </a:xfrm>
          <a:effectLst>
            <a:softEdge rad="12700"/>
          </a:effectLst>
        </p:spPr>
      </p:pic>
      <p:sp>
        <p:nvSpPr>
          <p:cNvPr id="8" name="ZoneTexte 7"/>
          <p:cNvSpPr txBox="1"/>
          <p:nvPr/>
        </p:nvSpPr>
        <p:spPr>
          <a:xfrm>
            <a:off x="611560" y="3140968"/>
            <a:ext cx="7560840" cy="1200329"/>
          </a:xfrm>
          <a:prstGeom prst="rect">
            <a:avLst/>
          </a:prstGeom>
          <a:noFill/>
        </p:spPr>
        <p:txBody>
          <a:bodyPr wrap="square" rtlCol="0">
            <a:spAutoFit/>
          </a:bodyPr>
          <a:lstStyle/>
          <a:p>
            <a:r>
              <a:rPr lang="fr-CA" sz="3600" dirty="0" smtClean="0">
                <a:latin typeface="Arial" pitchFamily="34" charset="0"/>
                <a:cs typeface="Arial" pitchFamily="34" charset="0"/>
              </a:rPr>
              <a:t>Prenez le temps de partager sur les questions 1 et 2.</a:t>
            </a:r>
            <a:endParaRPr lang="fr-CA" sz="3600" dirty="0">
              <a:latin typeface="Arial" pitchFamily="34" charset="0"/>
              <a:cs typeface="Arial" pitchFamily="34" charset="0"/>
            </a:endParaRPr>
          </a:p>
        </p:txBody>
      </p:sp>
    </p:spTree>
    <p:extLst>
      <p:ext uri="{BB962C8B-B14F-4D97-AF65-F5344CB8AC3E}">
        <p14:creationId xmlns:p14="http://schemas.microsoft.com/office/powerpoint/2010/main" xmlns="" val="895385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Théo Content 2.jpg"/>
          <p:cNvPicPr>
            <a:picLocks noChangeAspect="1"/>
          </p:cNvPicPr>
          <p:nvPr/>
        </p:nvPicPr>
        <p:blipFill>
          <a:blip r:embed="rId3" cstate="print"/>
          <a:stretch>
            <a:fillRect/>
          </a:stretch>
        </p:blipFill>
        <p:spPr>
          <a:xfrm>
            <a:off x="3071802" y="2723233"/>
            <a:ext cx="1928826" cy="4134767"/>
          </a:xfrm>
          <a:prstGeom prst="rect">
            <a:avLst/>
          </a:prstGeom>
        </p:spPr>
      </p:pic>
      <p:sp>
        <p:nvSpPr>
          <p:cNvPr id="9" name="Rectangle à coins arrondis 8"/>
          <p:cNvSpPr/>
          <p:nvPr>
            <p:custDataLst>
              <p:tags r:id="rId1"/>
            </p:custDataLst>
          </p:nvPr>
        </p:nvSpPr>
        <p:spPr>
          <a:xfrm>
            <a:off x="357158" y="244164"/>
            <a:ext cx="3876462" cy="2239088"/>
          </a:xfrm>
          <a:prstGeom prst="wedgeRoundRectCallout">
            <a:avLst>
              <a:gd name="adj1" fmla="val 37352"/>
              <a:gd name="adj2" fmla="val 64750"/>
              <a:gd name="adj3" fmla="val 16667"/>
            </a:avLst>
          </a:prstGeom>
          <a:solidFill>
            <a:srgbClr val="2DFF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Jésus a été jugé par les gens qui avaient le pouvoir et qui ont rejeté l’amour…</a:t>
            </a:r>
          </a:p>
        </p:txBody>
      </p:sp>
      <p:pic>
        <p:nvPicPr>
          <p:cNvPr id="7" name="Image 6" descr="Sophie surprise 2.jpg"/>
          <p:cNvPicPr>
            <a:picLocks noChangeAspect="1"/>
          </p:cNvPicPr>
          <p:nvPr/>
        </p:nvPicPr>
        <p:blipFill>
          <a:blip r:embed="rId4" cstate="print"/>
          <a:stretch>
            <a:fillRect/>
          </a:stretch>
        </p:blipFill>
        <p:spPr>
          <a:xfrm>
            <a:off x="5286380" y="3000372"/>
            <a:ext cx="1517327" cy="35718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39552" y="5085184"/>
            <a:ext cx="7992888" cy="1362075"/>
          </a:xfrm>
        </p:spPr>
        <p:txBody>
          <a:bodyPr>
            <a:normAutofit fontScale="90000"/>
          </a:bodyPr>
          <a:lstStyle/>
          <a:p>
            <a:r>
              <a:rPr lang="fr-CA" dirty="0" smtClean="0">
                <a:latin typeface="Arial" pitchFamily="34" charset="0"/>
                <a:cs typeface="Arial" pitchFamily="34" charset="0"/>
              </a:rPr>
              <a:t>7- Sur la route de l’amour… Jésus va jusqu’au bout!</a:t>
            </a:r>
            <a:endParaRPr lang="fr-CA" dirty="0">
              <a:latin typeface="Arial" pitchFamily="34" charset="0"/>
              <a:cs typeface="Arial" pitchFamily="34" charset="0"/>
            </a:endParaRPr>
          </a:p>
        </p:txBody>
      </p:sp>
      <p:pic>
        <p:nvPicPr>
          <p:cNvPr id="7" name="Image 6"/>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xmlns="" val="0"/>
              </a:ext>
            </a:extLst>
          </a:blip>
          <a:stretch>
            <a:fillRect/>
          </a:stretch>
        </p:blipFill>
        <p:spPr>
          <a:xfrm>
            <a:off x="6588224" y="1484784"/>
            <a:ext cx="2022904" cy="3287864"/>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softEdge rad="63500"/>
          </a:effectLst>
        </p:spPr>
      </p:pic>
      <p:pic>
        <p:nvPicPr>
          <p:cNvPr id="2050" name="Picture 2" descr="Résultats de recherche d'images pour « empreintes de pas »"/>
          <p:cNvPicPr>
            <a:picLocks noChangeAspect="1" noChangeArrowheads="1"/>
          </p:cNvPicPr>
          <p:nvPr/>
        </p:nvPicPr>
        <p:blipFill>
          <a:blip r:embed="rId5" cstate="print"/>
          <a:srcRect/>
          <a:stretch>
            <a:fillRect/>
          </a:stretch>
        </p:blipFill>
        <p:spPr bwMode="auto">
          <a:xfrm>
            <a:off x="467544" y="620688"/>
            <a:ext cx="5381948" cy="3573016"/>
          </a:xfrm>
          <a:prstGeom prst="rect">
            <a:avLst/>
          </a:prstGeom>
          <a:noFill/>
        </p:spPr>
      </p:pic>
    </p:spTree>
    <p:extLst>
      <p:ext uri="{BB962C8B-B14F-4D97-AF65-F5344CB8AC3E}">
        <p14:creationId xmlns:p14="http://schemas.microsoft.com/office/powerpoint/2010/main" xmlns="" val="3599704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procès de Jésus.jpg"/>
          <p:cNvPicPr>
            <a:picLocks noChangeAspect="1"/>
          </p:cNvPicPr>
          <p:nvPr/>
        </p:nvPicPr>
        <p:blipFill>
          <a:blip r:embed="rId2" cstate="print"/>
          <a:stretch>
            <a:fillRect/>
          </a:stretch>
        </p:blipFill>
        <p:spPr>
          <a:xfrm>
            <a:off x="0" y="0"/>
            <a:ext cx="9144000" cy="5048361"/>
          </a:xfrm>
          <a:prstGeom prst="rect">
            <a:avLst/>
          </a:prstGeom>
        </p:spPr>
      </p:pic>
      <p:sp>
        <p:nvSpPr>
          <p:cNvPr id="3" name="Espace réservé du contenu 2"/>
          <p:cNvSpPr>
            <a:spLocks noGrp="1"/>
          </p:cNvSpPr>
          <p:nvPr>
            <p:ph idx="1"/>
          </p:nvPr>
        </p:nvSpPr>
        <p:spPr>
          <a:xfrm>
            <a:off x="0" y="4332020"/>
            <a:ext cx="9144000" cy="2525980"/>
          </a:xfrm>
          <a:solidFill>
            <a:schemeClr val="accent2">
              <a:lumMod val="60000"/>
              <a:lumOff val="40000"/>
              <a:alpha val="70000"/>
            </a:schemeClr>
          </a:solidFill>
        </p:spPr>
        <p:txBody>
          <a:bodyPr>
            <a:normAutofit fontScale="92500" lnSpcReduction="10000"/>
          </a:bodyPr>
          <a:lstStyle/>
          <a:p>
            <a:pPr>
              <a:buNone/>
            </a:pPr>
            <a:r>
              <a:rPr lang="fr-CA" sz="3000" dirty="0" smtClean="0">
                <a:latin typeface="Arial" pitchFamily="34" charset="0"/>
                <a:cs typeface="Arial" pitchFamily="34" charset="0"/>
              </a:rPr>
              <a:t>Les gardes ont conduit Jésus jusqu’au palais de Caïphe, le Grand Prêtre du temple. </a:t>
            </a:r>
          </a:p>
          <a:p>
            <a:pPr>
              <a:buNone/>
            </a:pPr>
            <a:r>
              <a:rPr lang="fr-CA" sz="3000" dirty="0" smtClean="0">
                <a:latin typeface="Arial" pitchFamily="34" charset="0"/>
                <a:cs typeface="Arial" pitchFamily="34" charset="0"/>
              </a:rPr>
              <a:t>Celui-ci avait réuni le grand conseil, le Sanhédrin, pour juger Jésus. Beaucoup parmi eux voulaient la mort de Jésus. Mais Jésus avait aussi des amis dans le conseil. </a:t>
            </a:r>
            <a:endParaRPr lang="fr-CA" sz="3000" dirty="0">
              <a:latin typeface="Arial" pitchFamily="34" charset="0"/>
              <a:cs typeface="Arial" pitchFamily="34" charset="0"/>
            </a:endParaRPr>
          </a:p>
        </p:txBody>
      </p:sp>
      <p:sp>
        <p:nvSpPr>
          <p:cNvPr id="4" name="ZoneTexte 3"/>
          <p:cNvSpPr txBox="1"/>
          <p:nvPr/>
        </p:nvSpPr>
        <p:spPr>
          <a:xfrm>
            <a:off x="642910" y="714356"/>
            <a:ext cx="6072230"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b="1" dirty="0" smtClean="0">
                <a:latin typeface="Arial" pitchFamily="34" charset="0"/>
                <a:cs typeface="Arial" pitchFamily="34" charset="0"/>
              </a:rPr>
              <a:t>Inspiré de l’Évangile de </a:t>
            </a:r>
            <a:r>
              <a:rPr lang="fr-CA" sz="1400" b="1" dirty="0" smtClean="0">
                <a:latin typeface="Arial" pitchFamily="34" charset="0"/>
                <a:cs typeface="Arial" pitchFamily="34" charset="0"/>
              </a:rPr>
              <a:t>Matthieu 26,57-27,26 et Jean 18,19-19,16</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procès de Jésus.jpg"/>
          <p:cNvPicPr>
            <a:picLocks noChangeAspect="1"/>
          </p:cNvPicPr>
          <p:nvPr/>
        </p:nvPicPr>
        <p:blipFill>
          <a:blip r:embed="rId2" cstate="print"/>
          <a:stretch>
            <a:fillRect/>
          </a:stretch>
        </p:blipFill>
        <p:spPr>
          <a:xfrm>
            <a:off x="0" y="0"/>
            <a:ext cx="9144000" cy="5048361"/>
          </a:xfrm>
          <a:prstGeom prst="rect">
            <a:avLst/>
          </a:prstGeom>
        </p:spPr>
      </p:pic>
      <p:sp>
        <p:nvSpPr>
          <p:cNvPr id="3" name="Espace réservé du contenu 2"/>
          <p:cNvSpPr>
            <a:spLocks noGrp="1"/>
          </p:cNvSpPr>
          <p:nvPr>
            <p:ph idx="1"/>
          </p:nvPr>
        </p:nvSpPr>
        <p:spPr>
          <a:xfrm>
            <a:off x="0" y="4357670"/>
            <a:ext cx="9144000" cy="2500330"/>
          </a:xfrm>
          <a:solidFill>
            <a:schemeClr val="accent2">
              <a:lumMod val="60000"/>
              <a:lumOff val="40000"/>
              <a:alpha val="70000"/>
            </a:schemeClr>
          </a:solidFill>
        </p:spPr>
        <p:txBody>
          <a:bodyPr>
            <a:normAutofit lnSpcReduction="10000"/>
          </a:bodyPr>
          <a:lstStyle/>
          <a:p>
            <a:pPr>
              <a:buNone/>
            </a:pPr>
            <a:r>
              <a:rPr lang="fr-CA" sz="3000" dirty="0" smtClean="0">
                <a:latin typeface="Arial" pitchFamily="34" charset="0"/>
                <a:cs typeface="Arial" pitchFamily="34" charset="0"/>
              </a:rPr>
              <a:t>Pendant des heures, ils interrogeaient Jésus sans être en mesure de trouver un motif de le condamner. </a:t>
            </a:r>
          </a:p>
          <a:p>
            <a:pPr>
              <a:buNone/>
            </a:pPr>
            <a:r>
              <a:rPr lang="fr-CA" sz="3000" dirty="0" smtClean="0">
                <a:latin typeface="Arial" pitchFamily="34" charset="0"/>
                <a:cs typeface="Arial" pitchFamily="34" charset="0"/>
              </a:rPr>
              <a:t>Caïphe se demandait bien comment le coincer…</a:t>
            </a:r>
          </a:p>
          <a:p>
            <a:pPr>
              <a:buNone/>
            </a:pPr>
            <a:r>
              <a:rPr lang="fr-CA" sz="3000" dirty="0" smtClean="0">
                <a:latin typeface="Arial" pitchFamily="34" charset="0"/>
                <a:cs typeface="Arial" pitchFamily="34" charset="0"/>
              </a:rPr>
              <a:t>Il finit par lui demander :</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procès de Jésus.jpg"/>
          <p:cNvPicPr>
            <a:picLocks noChangeAspect="1"/>
          </p:cNvPicPr>
          <p:nvPr/>
        </p:nvPicPr>
        <p:blipFill>
          <a:blip r:embed="rId2" cstate="print"/>
          <a:stretch>
            <a:fillRect/>
          </a:stretch>
        </p:blipFill>
        <p:spPr>
          <a:xfrm>
            <a:off x="0" y="0"/>
            <a:ext cx="9144000" cy="5048361"/>
          </a:xfrm>
          <a:prstGeom prst="rect">
            <a:avLst/>
          </a:prstGeom>
        </p:spPr>
      </p:pic>
      <p:sp>
        <p:nvSpPr>
          <p:cNvPr id="3" name="Espace réservé du contenu 2"/>
          <p:cNvSpPr>
            <a:spLocks noGrp="1"/>
          </p:cNvSpPr>
          <p:nvPr>
            <p:ph idx="1"/>
          </p:nvPr>
        </p:nvSpPr>
        <p:spPr>
          <a:xfrm>
            <a:off x="0" y="4286256"/>
            <a:ext cx="9144000" cy="2571744"/>
          </a:xfrm>
          <a:solidFill>
            <a:schemeClr val="accent2">
              <a:lumMod val="60000"/>
              <a:lumOff val="40000"/>
              <a:alpha val="70000"/>
            </a:schemeClr>
          </a:solidFill>
        </p:spPr>
        <p:txBody>
          <a:bodyPr>
            <a:normAutofit/>
          </a:bodyPr>
          <a:lstStyle/>
          <a:p>
            <a:pPr>
              <a:buFontTx/>
              <a:buChar char="-"/>
            </a:pPr>
            <a:r>
              <a:rPr lang="fr-CA" sz="2700" dirty="0" smtClean="0">
                <a:latin typeface="Arial" pitchFamily="34" charset="0"/>
                <a:cs typeface="Arial" pitchFamily="34" charset="0"/>
              </a:rPr>
              <a:t>Es-tu le Fils de Dieu?</a:t>
            </a:r>
          </a:p>
          <a:p>
            <a:pPr>
              <a:buFontTx/>
              <a:buChar char="-"/>
            </a:pPr>
            <a:r>
              <a:rPr lang="fr-CA" sz="2700" dirty="0" smtClean="0">
                <a:latin typeface="Arial" pitchFamily="34" charset="0"/>
                <a:cs typeface="Arial" pitchFamily="34" charset="0"/>
              </a:rPr>
              <a:t>Je le suis, répondit Jésus.</a:t>
            </a:r>
          </a:p>
          <a:p>
            <a:pPr>
              <a:buFontTx/>
              <a:buChar char="-"/>
            </a:pPr>
            <a:r>
              <a:rPr lang="fr-CA" sz="2700" dirty="0" smtClean="0">
                <a:latin typeface="Arial" pitchFamily="34" charset="0"/>
                <a:cs typeface="Arial" pitchFamily="34" charset="0"/>
              </a:rPr>
              <a:t>Avez-vous entendu ce blasphème? cria Caïphe. Que mérite t-il pour insulter Dieu comme cela?</a:t>
            </a:r>
          </a:p>
          <a:p>
            <a:pPr>
              <a:buNone/>
            </a:pPr>
            <a:r>
              <a:rPr lang="fr-CA" sz="2700" dirty="0" smtClean="0">
                <a:latin typeface="Arial" pitchFamily="34" charset="0"/>
                <a:cs typeface="Arial" pitchFamily="34" charset="0"/>
              </a:rPr>
              <a:t>Un très grand nombre de ceux qui étaient là répondirent :</a:t>
            </a:r>
            <a:endParaRPr lang="fr-CA" sz="27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procès de Jésus.jpg"/>
          <p:cNvPicPr>
            <a:picLocks noChangeAspect="1"/>
          </p:cNvPicPr>
          <p:nvPr/>
        </p:nvPicPr>
        <p:blipFill>
          <a:blip r:embed="rId2" cstate="print"/>
          <a:stretch>
            <a:fillRect/>
          </a:stretch>
        </p:blipFill>
        <p:spPr>
          <a:xfrm>
            <a:off x="0" y="0"/>
            <a:ext cx="9144000" cy="5048361"/>
          </a:xfrm>
          <a:prstGeom prst="rect">
            <a:avLst/>
          </a:prstGeom>
        </p:spPr>
      </p:pic>
      <p:sp>
        <p:nvSpPr>
          <p:cNvPr id="3" name="Espace réservé du contenu 2"/>
          <p:cNvSpPr>
            <a:spLocks noGrp="1"/>
          </p:cNvSpPr>
          <p:nvPr>
            <p:ph idx="1"/>
          </p:nvPr>
        </p:nvSpPr>
        <p:spPr>
          <a:xfrm>
            <a:off x="0" y="4974962"/>
            <a:ext cx="9144000" cy="1883038"/>
          </a:xfrm>
          <a:solidFill>
            <a:schemeClr val="accent2">
              <a:lumMod val="60000"/>
              <a:lumOff val="40000"/>
              <a:alpha val="70000"/>
            </a:schemeClr>
          </a:solidFill>
        </p:spPr>
        <p:txBody>
          <a:bodyPr>
            <a:normAutofit/>
          </a:bodyPr>
          <a:lstStyle/>
          <a:p>
            <a:pPr>
              <a:buFontTx/>
              <a:buChar char="-"/>
            </a:pPr>
            <a:r>
              <a:rPr lang="fr-CA" sz="3000" dirty="0" smtClean="0">
                <a:latin typeface="Arial" pitchFamily="34" charset="0"/>
                <a:cs typeface="Arial" pitchFamily="34" charset="0"/>
              </a:rPr>
              <a:t>Il mérite la mort!</a:t>
            </a:r>
          </a:p>
          <a:p>
            <a:pPr>
              <a:buFontTx/>
              <a:buChar char="-"/>
            </a:pPr>
            <a:r>
              <a:rPr lang="fr-CA" sz="3000" dirty="0" smtClean="0">
                <a:latin typeface="Arial" pitchFamily="34" charset="0"/>
                <a:cs typeface="Arial" pitchFamily="34" charset="0"/>
              </a:rPr>
              <a:t>Emmenez le condamné, ordonna Caïphe, bien heureux de la tournure des événements…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est jugé par Pilate.jpg"/>
          <p:cNvPicPr>
            <a:picLocks noChangeAspect="1"/>
          </p:cNvPicPr>
          <p:nvPr/>
        </p:nvPicPr>
        <p:blipFill>
          <a:blip r:embed="rId2" cstate="print"/>
          <a:stretch>
            <a:fillRect/>
          </a:stretch>
        </p:blipFill>
        <p:spPr>
          <a:xfrm>
            <a:off x="0" y="0"/>
            <a:ext cx="9144000" cy="5141828"/>
          </a:xfrm>
          <a:prstGeom prst="rect">
            <a:avLst/>
          </a:prstGeom>
        </p:spPr>
      </p:pic>
      <p:sp>
        <p:nvSpPr>
          <p:cNvPr id="3" name="Espace réservé du contenu 2"/>
          <p:cNvSpPr>
            <a:spLocks noGrp="1"/>
          </p:cNvSpPr>
          <p:nvPr>
            <p:ph idx="1"/>
          </p:nvPr>
        </p:nvSpPr>
        <p:spPr>
          <a:xfrm>
            <a:off x="0" y="4571984"/>
            <a:ext cx="9144000" cy="2286016"/>
          </a:xfrm>
          <a:solidFill>
            <a:schemeClr val="accent2">
              <a:lumMod val="60000"/>
              <a:lumOff val="40000"/>
              <a:alpha val="70000"/>
            </a:schemeClr>
          </a:solidFill>
        </p:spPr>
        <p:txBody>
          <a:bodyPr>
            <a:normAutofit/>
          </a:bodyPr>
          <a:lstStyle/>
          <a:p>
            <a:pPr>
              <a:buNone/>
            </a:pPr>
            <a:r>
              <a:rPr lang="fr-CA" sz="3000" dirty="0" smtClean="0">
                <a:latin typeface="Arial" pitchFamily="34" charset="0"/>
                <a:cs typeface="Arial" pitchFamily="34" charset="0"/>
              </a:rPr>
              <a:t>Après avoir maltraité Jésus jusqu’au petit matin, les gardes conduisirent Jésus jusqu’à Ponce Pilate, le gouverneur romain.</a:t>
            </a:r>
          </a:p>
          <a:p>
            <a:pPr>
              <a:buNone/>
            </a:pPr>
            <a:r>
              <a:rPr lang="fr-CA" sz="3000" dirty="0" smtClean="0">
                <a:latin typeface="Arial" pitchFamily="34" charset="0"/>
                <a:cs typeface="Arial" pitchFamily="34" charset="0"/>
              </a:rPr>
              <a:t>Les chefs religieux dirent à Pilate :</a:t>
            </a:r>
          </a:p>
          <a:p>
            <a:pPr>
              <a:buNone/>
            </a:pP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est jugé par Pilate.jpg"/>
          <p:cNvPicPr>
            <a:picLocks noChangeAspect="1"/>
          </p:cNvPicPr>
          <p:nvPr/>
        </p:nvPicPr>
        <p:blipFill>
          <a:blip r:embed="rId2" cstate="print"/>
          <a:stretch>
            <a:fillRect/>
          </a:stretch>
        </p:blipFill>
        <p:spPr>
          <a:xfrm>
            <a:off x="0" y="0"/>
            <a:ext cx="9144000" cy="5141828"/>
          </a:xfrm>
          <a:prstGeom prst="rect">
            <a:avLst/>
          </a:prstGeom>
        </p:spPr>
      </p:pic>
      <p:sp>
        <p:nvSpPr>
          <p:cNvPr id="3" name="Espace réservé du contenu 2"/>
          <p:cNvSpPr>
            <a:spLocks noGrp="1"/>
          </p:cNvSpPr>
          <p:nvPr>
            <p:ph idx="1"/>
          </p:nvPr>
        </p:nvSpPr>
        <p:spPr>
          <a:xfrm>
            <a:off x="0" y="4571984"/>
            <a:ext cx="9144000" cy="2286016"/>
          </a:xfrm>
          <a:solidFill>
            <a:schemeClr val="accent2">
              <a:lumMod val="60000"/>
              <a:lumOff val="40000"/>
              <a:alpha val="70000"/>
            </a:schemeClr>
          </a:solidFill>
        </p:spPr>
        <p:txBody>
          <a:bodyPr>
            <a:normAutofit/>
          </a:bodyPr>
          <a:lstStyle/>
          <a:p>
            <a:pPr>
              <a:buFontTx/>
              <a:buChar char="-"/>
            </a:pPr>
            <a:r>
              <a:rPr lang="fr-CA" sz="3000" dirty="0" smtClean="0">
                <a:latin typeface="Arial" pitchFamily="34" charset="0"/>
                <a:cs typeface="Arial" pitchFamily="34" charset="0"/>
              </a:rPr>
              <a:t>Cet homme est un criminel! Il incite le peuple à se révolter contre les Romains. En plus, il dit qu’il est le roi des Juifs. Il mérite de mourir!</a:t>
            </a:r>
          </a:p>
          <a:p>
            <a:pPr>
              <a:buNone/>
            </a:pPr>
            <a:r>
              <a:rPr lang="fr-CA" sz="3000" dirty="0" smtClean="0">
                <a:latin typeface="Arial" pitchFamily="34" charset="0"/>
                <a:cs typeface="Arial" pitchFamily="34" charset="0"/>
              </a:rPr>
              <a:t>Pilate fit entrer Jésus dans le palais pour l’interroger.</a:t>
            </a:r>
          </a:p>
          <a:p>
            <a:pPr>
              <a:buNone/>
            </a:pP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est jugé par Pilate.jpg"/>
          <p:cNvPicPr>
            <a:picLocks noChangeAspect="1"/>
          </p:cNvPicPr>
          <p:nvPr/>
        </p:nvPicPr>
        <p:blipFill>
          <a:blip r:embed="rId2" cstate="print"/>
          <a:stretch>
            <a:fillRect/>
          </a:stretch>
        </p:blipFill>
        <p:spPr>
          <a:xfrm>
            <a:off x="0" y="0"/>
            <a:ext cx="9144000" cy="5141828"/>
          </a:xfrm>
          <a:prstGeom prst="rect">
            <a:avLst/>
          </a:prstGeom>
        </p:spPr>
      </p:pic>
      <p:sp>
        <p:nvSpPr>
          <p:cNvPr id="3" name="Espace réservé du contenu 2"/>
          <p:cNvSpPr>
            <a:spLocks noGrp="1"/>
          </p:cNvSpPr>
          <p:nvPr>
            <p:ph idx="1"/>
          </p:nvPr>
        </p:nvSpPr>
        <p:spPr>
          <a:xfrm>
            <a:off x="0" y="4571984"/>
            <a:ext cx="9144000" cy="2286016"/>
          </a:xfrm>
          <a:solidFill>
            <a:schemeClr val="accent2">
              <a:lumMod val="60000"/>
              <a:lumOff val="40000"/>
              <a:alpha val="70000"/>
            </a:schemeClr>
          </a:solidFill>
        </p:spPr>
        <p:txBody>
          <a:bodyPr>
            <a:normAutofit/>
          </a:bodyPr>
          <a:lstStyle/>
          <a:p>
            <a:pPr>
              <a:buNone/>
            </a:pPr>
            <a:r>
              <a:rPr lang="fr-CA" sz="3000" dirty="0" smtClean="0">
                <a:latin typeface="Arial" pitchFamily="34" charset="0"/>
                <a:cs typeface="Arial" pitchFamily="34" charset="0"/>
              </a:rPr>
              <a:t>Il ne trouvait pas de raison de faire condamner Jésus. Il le dit aux grands prêtres et aux curieux qui se rassemblaient dans la cour du palais. </a:t>
            </a:r>
          </a:p>
          <a:p>
            <a:pPr>
              <a:buNone/>
            </a:pPr>
            <a:r>
              <a:rPr lang="fr-CA" sz="3000" dirty="0" smtClean="0">
                <a:latin typeface="Arial" pitchFamily="34" charset="0"/>
                <a:cs typeface="Arial" pitchFamily="34" charset="0"/>
              </a:rPr>
              <a:t>Il leur dit :</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est jugé par Pilate.jpg"/>
          <p:cNvPicPr>
            <a:picLocks noChangeAspect="1"/>
          </p:cNvPicPr>
          <p:nvPr/>
        </p:nvPicPr>
        <p:blipFill>
          <a:blip r:embed="rId2" cstate="print"/>
          <a:stretch>
            <a:fillRect/>
          </a:stretch>
        </p:blipFill>
        <p:spPr>
          <a:xfrm>
            <a:off x="0" y="0"/>
            <a:ext cx="9144000" cy="5141828"/>
          </a:xfrm>
          <a:prstGeom prst="rect">
            <a:avLst/>
          </a:prstGeom>
        </p:spPr>
      </p:pic>
      <p:sp>
        <p:nvSpPr>
          <p:cNvPr id="3" name="Espace réservé du contenu 2"/>
          <p:cNvSpPr>
            <a:spLocks noGrp="1"/>
          </p:cNvSpPr>
          <p:nvPr>
            <p:ph idx="1"/>
          </p:nvPr>
        </p:nvSpPr>
        <p:spPr>
          <a:xfrm>
            <a:off x="0" y="4571984"/>
            <a:ext cx="9144000" cy="2286016"/>
          </a:xfrm>
          <a:solidFill>
            <a:schemeClr val="accent2">
              <a:lumMod val="60000"/>
              <a:lumOff val="40000"/>
              <a:alpha val="70000"/>
            </a:schemeClr>
          </a:solidFill>
        </p:spPr>
        <p:txBody>
          <a:bodyPr>
            <a:normAutofit lnSpcReduction="10000"/>
          </a:bodyPr>
          <a:lstStyle/>
          <a:p>
            <a:pPr>
              <a:buFontTx/>
              <a:buChar char="-"/>
            </a:pPr>
            <a:r>
              <a:rPr lang="fr-CA" sz="3000" dirty="0" smtClean="0">
                <a:latin typeface="Arial" pitchFamily="34" charset="0"/>
                <a:cs typeface="Arial" pitchFamily="34" charset="0"/>
              </a:rPr>
              <a:t>À Pâque, la coutume veut que je libère un prisonnier. Voulez-vous que je relâche Barrabas ou le roi des Juifs?</a:t>
            </a:r>
          </a:p>
          <a:p>
            <a:pPr>
              <a:buNone/>
            </a:pPr>
            <a:r>
              <a:rPr lang="fr-CA" sz="3000" dirty="0" smtClean="0">
                <a:latin typeface="Arial" pitchFamily="34" charset="0"/>
                <a:cs typeface="Arial" pitchFamily="34" charset="0"/>
              </a:rPr>
              <a:t>Barrabas était un dangereux criminel. Pilate était certain que la foule libérerait Jésus…</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est jugé par Pilate.jpg"/>
          <p:cNvPicPr>
            <a:picLocks noChangeAspect="1"/>
          </p:cNvPicPr>
          <p:nvPr/>
        </p:nvPicPr>
        <p:blipFill>
          <a:blip r:embed="rId2" cstate="print"/>
          <a:stretch>
            <a:fillRect/>
          </a:stretch>
        </p:blipFill>
        <p:spPr>
          <a:xfrm>
            <a:off x="0" y="0"/>
            <a:ext cx="9144000" cy="5141828"/>
          </a:xfrm>
          <a:prstGeom prst="rect">
            <a:avLst/>
          </a:prstGeom>
        </p:spPr>
      </p:pic>
      <p:sp>
        <p:nvSpPr>
          <p:cNvPr id="3" name="Espace réservé du contenu 2"/>
          <p:cNvSpPr>
            <a:spLocks noGrp="1"/>
          </p:cNvSpPr>
          <p:nvPr>
            <p:ph idx="1"/>
          </p:nvPr>
        </p:nvSpPr>
        <p:spPr>
          <a:xfrm>
            <a:off x="0" y="4571984"/>
            <a:ext cx="9144000" cy="2286016"/>
          </a:xfrm>
          <a:solidFill>
            <a:schemeClr val="accent2">
              <a:lumMod val="60000"/>
              <a:lumOff val="40000"/>
              <a:alpha val="70000"/>
            </a:schemeClr>
          </a:solidFill>
        </p:spPr>
        <p:txBody>
          <a:bodyPr>
            <a:normAutofit/>
          </a:bodyPr>
          <a:lstStyle/>
          <a:p>
            <a:pPr>
              <a:buNone/>
            </a:pPr>
            <a:r>
              <a:rPr lang="fr-CA" sz="3000" dirty="0" smtClean="0">
                <a:latin typeface="Arial" pitchFamily="34" charset="0"/>
                <a:cs typeface="Arial" pitchFamily="34" charset="0"/>
              </a:rPr>
              <a:t>Surprise! La foule criait :</a:t>
            </a:r>
          </a:p>
          <a:p>
            <a:pPr>
              <a:buFontTx/>
              <a:buChar char="-"/>
            </a:pPr>
            <a:r>
              <a:rPr lang="fr-CA" sz="3000" dirty="0" smtClean="0">
                <a:latin typeface="Arial" pitchFamily="34" charset="0"/>
                <a:cs typeface="Arial" pitchFamily="34" charset="0"/>
              </a:rPr>
              <a:t>Libérez Barrabas! Libérez Barrabas!</a:t>
            </a:r>
          </a:p>
          <a:p>
            <a:pPr>
              <a:buFontTx/>
              <a:buChar char="-"/>
            </a:pPr>
            <a:r>
              <a:rPr lang="fr-CA" sz="3000" dirty="0" smtClean="0">
                <a:latin typeface="Arial" pitchFamily="34" charset="0"/>
                <a:cs typeface="Arial" pitchFamily="34" charset="0"/>
              </a:rPr>
              <a:t>Que vais-je faire de Jésus alors? demande Pilate.</a:t>
            </a:r>
          </a:p>
          <a:p>
            <a:pPr>
              <a:buFontTx/>
              <a:buChar char="-"/>
            </a:pPr>
            <a:r>
              <a:rPr lang="fr-CA" sz="3000" dirty="0" smtClean="0">
                <a:latin typeface="Arial" pitchFamily="34" charset="0"/>
                <a:cs typeface="Arial" pitchFamily="34" charset="0"/>
              </a:rPr>
              <a:t>Crucifiez-le! Crucifiez-le!</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est jugé par Pilate.jpg"/>
          <p:cNvPicPr>
            <a:picLocks noChangeAspect="1"/>
          </p:cNvPicPr>
          <p:nvPr/>
        </p:nvPicPr>
        <p:blipFill>
          <a:blip r:embed="rId2" cstate="print"/>
          <a:stretch>
            <a:fillRect/>
          </a:stretch>
        </p:blipFill>
        <p:spPr>
          <a:xfrm>
            <a:off x="0" y="0"/>
            <a:ext cx="9144000" cy="5141828"/>
          </a:xfrm>
          <a:prstGeom prst="rect">
            <a:avLst/>
          </a:prstGeom>
        </p:spPr>
      </p:pic>
      <p:sp>
        <p:nvSpPr>
          <p:cNvPr id="3" name="Espace réservé du contenu 2"/>
          <p:cNvSpPr>
            <a:spLocks noGrp="1"/>
          </p:cNvSpPr>
          <p:nvPr>
            <p:ph idx="1"/>
          </p:nvPr>
        </p:nvSpPr>
        <p:spPr>
          <a:xfrm>
            <a:off x="0" y="4571984"/>
            <a:ext cx="9144000" cy="2286016"/>
          </a:xfrm>
          <a:solidFill>
            <a:schemeClr val="accent2">
              <a:lumMod val="60000"/>
              <a:lumOff val="40000"/>
              <a:alpha val="70000"/>
            </a:schemeClr>
          </a:solidFill>
        </p:spPr>
        <p:txBody>
          <a:bodyPr>
            <a:normAutofit fontScale="92500"/>
          </a:bodyPr>
          <a:lstStyle/>
          <a:p>
            <a:pPr>
              <a:buNone/>
            </a:pPr>
            <a:r>
              <a:rPr lang="fr-CA" sz="3000" dirty="0" smtClean="0">
                <a:latin typeface="Arial" pitchFamily="34" charset="0"/>
                <a:cs typeface="Arial" pitchFamily="34" charset="0"/>
              </a:rPr>
              <a:t>Pilate leur rétorqua :</a:t>
            </a:r>
          </a:p>
          <a:p>
            <a:pPr>
              <a:buFontTx/>
              <a:buChar char="-"/>
            </a:pPr>
            <a:r>
              <a:rPr lang="fr-CA" sz="3000" dirty="0" smtClean="0">
                <a:latin typeface="Arial" pitchFamily="34" charset="0"/>
                <a:cs typeface="Arial" pitchFamily="34" charset="0"/>
              </a:rPr>
              <a:t>Vous voulez vraiment que je fasse crucifier votre roi?</a:t>
            </a:r>
          </a:p>
          <a:p>
            <a:pPr>
              <a:buFontTx/>
              <a:buChar char="-"/>
            </a:pPr>
            <a:r>
              <a:rPr lang="fr-CA" sz="3000" dirty="0" smtClean="0">
                <a:latin typeface="Arial" pitchFamily="34" charset="0"/>
                <a:cs typeface="Arial" pitchFamily="34" charset="0"/>
              </a:rPr>
              <a:t>Notre seul roi, c’est l’empereur Tibère, répondit la foule.</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Théo Content.jpg"/>
          <p:cNvPicPr>
            <a:picLocks noChangeAspect="1"/>
          </p:cNvPicPr>
          <p:nvPr/>
        </p:nvPicPr>
        <p:blipFill>
          <a:blip r:embed="rId4" cstate="print"/>
          <a:stretch>
            <a:fillRect/>
          </a:stretch>
        </p:blipFill>
        <p:spPr>
          <a:xfrm>
            <a:off x="4429124" y="2723234"/>
            <a:ext cx="1928826" cy="4134766"/>
          </a:xfrm>
          <a:prstGeom prst="rect">
            <a:avLst/>
          </a:prstGeom>
        </p:spPr>
      </p:pic>
      <p:pic>
        <p:nvPicPr>
          <p:cNvPr id="11" name="Image 10" descr="Sophie joyeuse.jpg"/>
          <p:cNvPicPr>
            <a:picLocks noChangeAspect="1"/>
          </p:cNvPicPr>
          <p:nvPr/>
        </p:nvPicPr>
        <p:blipFill>
          <a:blip r:embed="rId5" cstate="print"/>
          <a:stretch>
            <a:fillRect/>
          </a:stretch>
        </p:blipFill>
        <p:spPr>
          <a:xfrm>
            <a:off x="1214414" y="3071810"/>
            <a:ext cx="1978357" cy="3430692"/>
          </a:xfrm>
          <a:prstGeom prst="rect">
            <a:avLst/>
          </a:prstGeom>
        </p:spPr>
      </p:pic>
      <p:sp>
        <p:nvSpPr>
          <p:cNvPr id="7" name="Rectangle à coins arrondis 6"/>
          <p:cNvSpPr/>
          <p:nvPr>
            <p:custDataLst>
              <p:tags r:id="rId1"/>
            </p:custDataLst>
          </p:nvPr>
        </p:nvSpPr>
        <p:spPr>
          <a:xfrm>
            <a:off x="323528" y="332656"/>
            <a:ext cx="4536504" cy="2088232"/>
          </a:xfrm>
          <a:prstGeom prst="wedgeRoundRectCallout">
            <a:avLst>
              <a:gd name="adj1" fmla="val -11493"/>
              <a:gd name="adj2" fmla="val 76954"/>
              <a:gd name="adj3" fmla="val 16667"/>
            </a:avLst>
          </a:prstGeom>
          <a:solidFill>
            <a:srgbClr val="ED7B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Théo, j’ai essayé ça d’aimer comme Jésus.</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5004048" y="764704"/>
            <a:ext cx="3816424" cy="1512168"/>
          </a:xfrm>
          <a:prstGeom prst="wedgeRoundRectCallout">
            <a:avLst>
              <a:gd name="adj1" fmla="val -29822"/>
              <a:gd name="adj2" fmla="val 84917"/>
              <a:gd name="adj3" fmla="val 16667"/>
            </a:avLst>
          </a:prstGeom>
          <a:solidFill>
            <a:srgbClr val="2DFF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Ah oui! Puis? </a:t>
            </a:r>
          </a:p>
          <a:p>
            <a:pPr algn="ctr"/>
            <a:r>
              <a:rPr lang="fr-CA" sz="2800" b="1" dirty="0" smtClean="0">
                <a:solidFill>
                  <a:schemeClr val="tx1"/>
                </a:solidFill>
                <a:latin typeface="Arial" pitchFamily="34" charset="0"/>
                <a:cs typeface="Arial" pitchFamily="34" charset="0"/>
              </a:rPr>
              <a:t>Comment ça s’est passé?</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est jugé par Pilate.jpg"/>
          <p:cNvPicPr>
            <a:picLocks noChangeAspect="1"/>
          </p:cNvPicPr>
          <p:nvPr/>
        </p:nvPicPr>
        <p:blipFill>
          <a:blip r:embed="rId2" cstate="print"/>
          <a:stretch>
            <a:fillRect/>
          </a:stretch>
        </p:blipFill>
        <p:spPr>
          <a:xfrm>
            <a:off x="0" y="0"/>
            <a:ext cx="9144000" cy="5141828"/>
          </a:xfrm>
          <a:prstGeom prst="rect">
            <a:avLst/>
          </a:prstGeom>
        </p:spPr>
      </p:pic>
      <p:sp>
        <p:nvSpPr>
          <p:cNvPr id="3" name="Espace réservé du contenu 2"/>
          <p:cNvSpPr>
            <a:spLocks noGrp="1"/>
          </p:cNvSpPr>
          <p:nvPr>
            <p:ph idx="1"/>
          </p:nvPr>
        </p:nvSpPr>
        <p:spPr>
          <a:xfrm>
            <a:off x="0" y="4571984"/>
            <a:ext cx="9144000" cy="2286016"/>
          </a:xfrm>
          <a:solidFill>
            <a:schemeClr val="accent2">
              <a:lumMod val="60000"/>
              <a:lumOff val="40000"/>
              <a:alpha val="70000"/>
            </a:schemeClr>
          </a:solidFill>
        </p:spPr>
        <p:txBody>
          <a:bodyPr>
            <a:normAutofit/>
          </a:bodyPr>
          <a:lstStyle/>
          <a:p>
            <a:pPr>
              <a:buNone/>
            </a:pPr>
            <a:r>
              <a:rPr lang="fr-CA" sz="3000" dirty="0" smtClean="0">
                <a:latin typeface="Arial" pitchFamily="34" charset="0"/>
                <a:cs typeface="Arial" pitchFamily="34" charset="0"/>
              </a:rPr>
              <a:t>Pilate était vraiment embarrassé! S’il ne condamnait pas Jésus, il passerait pour un menteur et un traître. Pilate se dit qu’il ne pouvait plus sauver Jésus. </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est jugé par Pilate.jpg"/>
          <p:cNvPicPr>
            <a:picLocks noChangeAspect="1"/>
          </p:cNvPicPr>
          <p:nvPr/>
        </p:nvPicPr>
        <p:blipFill>
          <a:blip r:embed="rId2" cstate="print"/>
          <a:stretch>
            <a:fillRect/>
          </a:stretch>
        </p:blipFill>
        <p:spPr>
          <a:xfrm>
            <a:off x="0" y="0"/>
            <a:ext cx="9144000" cy="5141828"/>
          </a:xfrm>
          <a:prstGeom prst="rect">
            <a:avLst/>
          </a:prstGeom>
        </p:spPr>
      </p:pic>
      <p:sp>
        <p:nvSpPr>
          <p:cNvPr id="3" name="Espace réservé du contenu 2"/>
          <p:cNvSpPr>
            <a:spLocks noGrp="1"/>
          </p:cNvSpPr>
          <p:nvPr>
            <p:ph idx="1"/>
          </p:nvPr>
        </p:nvSpPr>
        <p:spPr>
          <a:xfrm>
            <a:off x="0" y="4571984"/>
            <a:ext cx="9144000" cy="2286016"/>
          </a:xfrm>
          <a:solidFill>
            <a:schemeClr val="accent2">
              <a:lumMod val="60000"/>
              <a:lumOff val="40000"/>
              <a:alpha val="70000"/>
            </a:schemeClr>
          </a:solidFill>
        </p:spPr>
        <p:txBody>
          <a:bodyPr>
            <a:normAutofit/>
          </a:bodyPr>
          <a:lstStyle/>
          <a:p>
            <a:pPr>
              <a:buNone/>
            </a:pPr>
            <a:r>
              <a:rPr lang="fr-CA" sz="3000" dirty="0" smtClean="0">
                <a:latin typeface="Arial" pitchFamily="34" charset="0"/>
                <a:cs typeface="Arial" pitchFamily="34" charset="0"/>
              </a:rPr>
              <a:t>Alors il se lava les mains en public pour montrer qu’il n’était pas responsable de la mort de Jésus. Puis, il dit aux gardes d’emmener Jésus afin qu’il soit crucifié.</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99FF">
            <a:alpha val="49000"/>
          </a:srgbClr>
        </a:solidFill>
        <a:effectLst/>
      </p:bgPr>
    </p:bg>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251520" y="332656"/>
            <a:ext cx="6933456" cy="1143000"/>
          </a:xfrm>
        </p:spPr>
        <p:txBody>
          <a:bodyPr>
            <a:normAutofit/>
          </a:bodyPr>
          <a:lstStyle/>
          <a:p>
            <a:r>
              <a:rPr lang="fr-CA" b="1" dirty="0" smtClean="0"/>
              <a:t>Réflexion sur les récits…</a:t>
            </a:r>
            <a:endParaRPr lang="fr-CA" b="1" dirty="0"/>
          </a:p>
        </p:txBody>
      </p:sp>
      <p:sp>
        <p:nvSpPr>
          <p:cNvPr id="6" name="Espace réservé du contenu 5"/>
          <p:cNvSpPr>
            <a:spLocks noGrp="1"/>
          </p:cNvSpPr>
          <p:nvPr>
            <p:ph idx="1"/>
            <p:custDataLst>
              <p:tags r:id="rId2"/>
            </p:custDataLst>
          </p:nvPr>
        </p:nvSpPr>
        <p:spPr>
          <a:xfrm>
            <a:off x="0" y="1556792"/>
            <a:ext cx="9144000" cy="5301208"/>
          </a:xfrm>
        </p:spPr>
        <p:txBody>
          <a:bodyPr>
            <a:normAutofit fontScale="92500"/>
          </a:bodyPr>
          <a:lstStyle/>
          <a:p>
            <a:pPr marL="0" indent="0">
              <a:lnSpc>
                <a:spcPct val="150000"/>
              </a:lnSpc>
              <a:buNone/>
            </a:pPr>
            <a:r>
              <a:rPr lang="fr-CA" dirty="0" smtClean="0"/>
              <a:t>Il arrive à tout le monde de juger les autres, sans chercher à comprendre, à connaître. </a:t>
            </a:r>
          </a:p>
          <a:p>
            <a:pPr marL="0" indent="0">
              <a:lnSpc>
                <a:spcPct val="150000"/>
              </a:lnSpc>
              <a:buNone/>
            </a:pPr>
            <a:r>
              <a:rPr lang="fr-CA" dirty="0" smtClean="0"/>
              <a:t>Jésus a dérangé par sa manière libre d’aimer sans aucune barrière, sans limite…</a:t>
            </a:r>
          </a:p>
          <a:p>
            <a:pPr marL="0" indent="0">
              <a:lnSpc>
                <a:spcPct val="150000"/>
              </a:lnSpc>
              <a:buNone/>
            </a:pPr>
            <a:r>
              <a:rPr lang="fr-CA" dirty="0" smtClean="0"/>
              <a:t>Au-delà des règles, il y a le respect et l’amour de la personne, car nous sommes tous le trésor le plus précieux aux yeux de Dieu. Il nous aime gros comme le ciel!</a:t>
            </a:r>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Théo Content 2.jpg"/>
          <p:cNvPicPr>
            <a:picLocks noChangeAspect="1"/>
          </p:cNvPicPr>
          <p:nvPr/>
        </p:nvPicPr>
        <p:blipFill>
          <a:blip r:embed="rId3" cstate="print"/>
          <a:stretch>
            <a:fillRect/>
          </a:stretch>
        </p:blipFill>
        <p:spPr>
          <a:xfrm>
            <a:off x="2857488" y="2847232"/>
            <a:ext cx="2000264" cy="4287907"/>
          </a:xfrm>
          <a:prstGeom prst="rect">
            <a:avLst/>
          </a:prstGeom>
        </p:spPr>
      </p:pic>
      <p:sp>
        <p:nvSpPr>
          <p:cNvPr id="9" name="Rectangle à coins arrondis 8"/>
          <p:cNvSpPr/>
          <p:nvPr>
            <p:custDataLst>
              <p:tags r:id="rId1"/>
            </p:custDataLst>
          </p:nvPr>
        </p:nvSpPr>
        <p:spPr>
          <a:xfrm>
            <a:off x="899592" y="332656"/>
            <a:ext cx="7128792" cy="2448272"/>
          </a:xfrm>
          <a:prstGeom prst="wedgeRoundRectCallout">
            <a:avLst>
              <a:gd name="adj1" fmla="val 309"/>
              <a:gd name="adj2" fmla="val 66327"/>
              <a:gd name="adj3" fmla="val 16667"/>
            </a:avLst>
          </a:prstGeom>
          <a:solidFill>
            <a:srgbClr val="2DFF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Suivons Jésus sur le chemin de la croix... Laisse-toi raconter par ton accompagnateur.</a:t>
            </a:r>
          </a:p>
          <a:p>
            <a:pPr algn="ctr"/>
            <a:r>
              <a:rPr lang="fr-CA" sz="2400" b="1" dirty="0" smtClean="0">
                <a:solidFill>
                  <a:schemeClr val="tx1"/>
                </a:solidFill>
                <a:latin typeface="Arial" pitchFamily="34" charset="0"/>
                <a:cs typeface="Arial" pitchFamily="34" charset="0"/>
              </a:rPr>
              <a:t>(C’est ce que nous soulignons lors de la Semaine sainte, c’est la semaine avant la grande fête de Pâques) </a:t>
            </a:r>
            <a:endParaRPr lang="fr-CA" sz="2600" b="1" dirty="0" smtClean="0">
              <a:solidFill>
                <a:schemeClr val="tx1"/>
              </a:solidFill>
              <a:latin typeface="Arial" pitchFamily="34" charset="0"/>
              <a:cs typeface="Arial" pitchFamily="34" charset="0"/>
            </a:endParaRPr>
          </a:p>
        </p:txBody>
      </p:sp>
      <p:pic>
        <p:nvPicPr>
          <p:cNvPr id="7" name="Image 6" descr="Sophie sérieuse 2.jpg"/>
          <p:cNvPicPr>
            <a:picLocks noChangeAspect="1"/>
          </p:cNvPicPr>
          <p:nvPr/>
        </p:nvPicPr>
        <p:blipFill>
          <a:blip r:embed="rId4" cstate="print"/>
          <a:stretch>
            <a:fillRect/>
          </a:stretch>
        </p:blipFill>
        <p:spPr>
          <a:xfrm>
            <a:off x="5143504" y="3345899"/>
            <a:ext cx="1857388" cy="351210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couronnement d'épines.jpg"/>
          <p:cNvPicPr>
            <a:picLocks noChangeAspect="1"/>
          </p:cNvPicPr>
          <p:nvPr/>
        </p:nvPicPr>
        <p:blipFill>
          <a:blip r:embed="rId2" cstate="print"/>
          <a:stretch>
            <a:fillRect/>
          </a:stretch>
        </p:blipFill>
        <p:spPr>
          <a:xfrm>
            <a:off x="0" y="0"/>
            <a:ext cx="9144000" cy="4943642"/>
          </a:xfrm>
          <a:prstGeom prst="rect">
            <a:avLst/>
          </a:prstGeom>
        </p:spPr>
      </p:pic>
      <p:sp>
        <p:nvSpPr>
          <p:cNvPr id="3" name="Espace réservé du contenu 2"/>
          <p:cNvSpPr>
            <a:spLocks noGrp="1"/>
          </p:cNvSpPr>
          <p:nvPr>
            <p:ph idx="1"/>
          </p:nvPr>
        </p:nvSpPr>
        <p:spPr>
          <a:xfrm>
            <a:off x="0" y="4857760"/>
            <a:ext cx="9144000" cy="2000240"/>
          </a:xfrm>
          <a:solidFill>
            <a:srgbClr val="FFFF00">
              <a:alpha val="50000"/>
            </a:srgbClr>
          </a:solidFill>
        </p:spPr>
        <p:txBody>
          <a:bodyPr>
            <a:normAutofit fontScale="92500"/>
          </a:bodyPr>
          <a:lstStyle/>
          <a:p>
            <a:pPr>
              <a:buNone/>
            </a:pPr>
            <a:r>
              <a:rPr lang="fr-CA" sz="3000" dirty="0" smtClean="0">
                <a:latin typeface="Arial" pitchFamily="34" charset="0"/>
                <a:cs typeface="Arial" pitchFamily="34" charset="0"/>
              </a:rPr>
              <a:t>Les gardes de Pilate conduisirent Jésus dans la cour du palais. Les soldats se pressèrent autour de Jésus. </a:t>
            </a:r>
          </a:p>
          <a:p>
            <a:pPr>
              <a:buNone/>
            </a:pPr>
            <a:r>
              <a:rPr lang="fr-CA" sz="3000" dirty="0" smtClean="0">
                <a:latin typeface="Arial" pitchFamily="34" charset="0"/>
                <a:cs typeface="Arial" pitchFamily="34" charset="0"/>
              </a:rPr>
              <a:t>- Pour qu’il soit un véritable Roi, il lui faudrait un manteau et une couronne, se moquait un soldat.</a:t>
            </a:r>
            <a:endParaRPr lang="fr-CA" sz="3000" dirty="0">
              <a:latin typeface="Arial" pitchFamily="34" charset="0"/>
              <a:cs typeface="Arial" pitchFamily="34" charset="0"/>
            </a:endParaRPr>
          </a:p>
        </p:txBody>
      </p:sp>
      <p:sp>
        <p:nvSpPr>
          <p:cNvPr id="4" name="ZoneTexte 3"/>
          <p:cNvSpPr txBox="1"/>
          <p:nvPr/>
        </p:nvSpPr>
        <p:spPr>
          <a:xfrm>
            <a:off x="5357786" y="1000108"/>
            <a:ext cx="3786214"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b="1" dirty="0" smtClean="0">
                <a:latin typeface="Arial" pitchFamily="34" charset="0"/>
                <a:cs typeface="Arial" pitchFamily="34" charset="0"/>
              </a:rPr>
              <a:t>Inspiré de l’Évangile de </a:t>
            </a:r>
            <a:r>
              <a:rPr lang="fr-CA" sz="1400" b="1" dirty="0" smtClean="0">
                <a:latin typeface="Arial" pitchFamily="34" charset="0"/>
                <a:cs typeface="Arial" pitchFamily="34" charset="0"/>
              </a:rPr>
              <a:t>Matthieu 27,27-31</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e couronnement d'épines.jpg"/>
          <p:cNvPicPr>
            <a:picLocks noChangeAspect="1"/>
          </p:cNvPicPr>
          <p:nvPr/>
        </p:nvPicPr>
        <p:blipFill>
          <a:blip r:embed="rId2" cstate="print"/>
          <a:stretch>
            <a:fillRect/>
          </a:stretch>
        </p:blipFill>
        <p:spPr>
          <a:xfrm>
            <a:off x="0" y="0"/>
            <a:ext cx="9144000" cy="4943642"/>
          </a:xfrm>
          <a:prstGeom prst="rect">
            <a:avLst/>
          </a:prstGeom>
        </p:spPr>
      </p:pic>
      <p:sp>
        <p:nvSpPr>
          <p:cNvPr id="3" name="Espace réservé du contenu 2"/>
          <p:cNvSpPr>
            <a:spLocks noGrp="1"/>
          </p:cNvSpPr>
          <p:nvPr>
            <p:ph idx="1"/>
          </p:nvPr>
        </p:nvSpPr>
        <p:spPr>
          <a:xfrm>
            <a:off x="0" y="4500546"/>
            <a:ext cx="9144000" cy="2357454"/>
          </a:xfrm>
          <a:solidFill>
            <a:srgbClr val="FFFF00">
              <a:alpha val="50000"/>
            </a:srgbClr>
          </a:solidFill>
        </p:spPr>
        <p:txBody>
          <a:bodyPr>
            <a:normAutofit lnSpcReduction="10000"/>
          </a:bodyPr>
          <a:lstStyle/>
          <a:p>
            <a:pPr>
              <a:buNone/>
            </a:pPr>
            <a:r>
              <a:rPr lang="fr-CA" sz="3000" dirty="0" smtClean="0">
                <a:latin typeface="Arial" pitchFamily="34" charset="0"/>
                <a:cs typeface="Arial" pitchFamily="34" charset="0"/>
              </a:rPr>
              <a:t>D’autres soldats dépouillèrent Jésus de ses vêtements et le revêtirent d’une cape rouge, comme le manteau d’un roi…</a:t>
            </a:r>
          </a:p>
          <a:p>
            <a:pPr>
              <a:buNone/>
            </a:pPr>
            <a:r>
              <a:rPr lang="fr-CA" sz="3000" dirty="0" smtClean="0">
                <a:latin typeface="Arial" pitchFamily="34" charset="0"/>
                <a:cs typeface="Arial" pitchFamily="34" charset="0"/>
              </a:rPr>
              <a:t>D’autres encore lui confectionnaient une couronne d’épines très pointues.</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couronnement d'épines.jpg"/>
          <p:cNvPicPr>
            <a:picLocks noChangeAspect="1"/>
          </p:cNvPicPr>
          <p:nvPr/>
        </p:nvPicPr>
        <p:blipFill>
          <a:blip r:embed="rId2" cstate="print"/>
          <a:stretch>
            <a:fillRect/>
          </a:stretch>
        </p:blipFill>
        <p:spPr>
          <a:xfrm>
            <a:off x="0" y="0"/>
            <a:ext cx="9144000" cy="4943642"/>
          </a:xfrm>
          <a:prstGeom prst="rect">
            <a:avLst/>
          </a:prstGeom>
        </p:spPr>
      </p:pic>
      <p:sp>
        <p:nvSpPr>
          <p:cNvPr id="3" name="Espace réservé du contenu 2"/>
          <p:cNvSpPr>
            <a:spLocks noGrp="1"/>
          </p:cNvSpPr>
          <p:nvPr>
            <p:ph idx="1"/>
          </p:nvPr>
        </p:nvSpPr>
        <p:spPr>
          <a:xfrm>
            <a:off x="0" y="4643422"/>
            <a:ext cx="9144000" cy="2214578"/>
          </a:xfrm>
          <a:solidFill>
            <a:srgbClr val="FFFF00">
              <a:alpha val="50000"/>
            </a:srgbClr>
          </a:solidFill>
        </p:spPr>
        <p:txBody>
          <a:bodyPr>
            <a:normAutofit/>
          </a:bodyPr>
          <a:lstStyle/>
          <a:p>
            <a:pPr>
              <a:buNone/>
            </a:pPr>
            <a:r>
              <a:rPr lang="fr-CA" sz="3000" dirty="0" smtClean="0">
                <a:latin typeface="Arial" pitchFamily="34" charset="0"/>
                <a:cs typeface="Arial" pitchFamily="34" charset="0"/>
              </a:rPr>
              <a:t>Alors les soldats se moquèrent de Jésus en se prosternant :</a:t>
            </a:r>
          </a:p>
          <a:p>
            <a:pPr>
              <a:buFontTx/>
              <a:buChar char="-"/>
            </a:pPr>
            <a:r>
              <a:rPr lang="fr-CA" sz="3000" dirty="0" smtClean="0">
                <a:latin typeface="Arial" pitchFamily="34" charset="0"/>
                <a:cs typeface="Arial" pitchFamily="34" charset="0"/>
              </a:rPr>
              <a:t>Salut, roi des Juifs!</a:t>
            </a:r>
          </a:p>
          <a:p>
            <a:pPr>
              <a:buNone/>
            </a:pPr>
            <a:r>
              <a:rPr lang="fr-CA" sz="3000" dirty="0" smtClean="0">
                <a:latin typeface="Arial" pitchFamily="34" charset="0"/>
                <a:cs typeface="Arial" pitchFamily="34" charset="0"/>
              </a:rPr>
              <a:t>Ensuite, ils le sortirent pour le clouer sur la croix.</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porte sa croix.jpg"/>
          <p:cNvPicPr>
            <a:picLocks noChangeAspect="1"/>
          </p:cNvPicPr>
          <p:nvPr/>
        </p:nvPicPr>
        <p:blipFill>
          <a:blip r:embed="rId2" cstate="print"/>
          <a:stretch>
            <a:fillRect/>
          </a:stretch>
        </p:blipFill>
        <p:spPr>
          <a:xfrm>
            <a:off x="0" y="0"/>
            <a:ext cx="9144000" cy="4430378"/>
          </a:xfrm>
          <a:prstGeom prst="rect">
            <a:avLst/>
          </a:prstGeom>
        </p:spPr>
      </p:pic>
      <p:sp>
        <p:nvSpPr>
          <p:cNvPr id="3" name="Espace réservé du contenu 2"/>
          <p:cNvSpPr>
            <a:spLocks noGrp="1"/>
          </p:cNvSpPr>
          <p:nvPr>
            <p:ph idx="1"/>
          </p:nvPr>
        </p:nvSpPr>
        <p:spPr>
          <a:xfrm>
            <a:off x="0" y="4429108"/>
            <a:ext cx="9144000" cy="2428892"/>
          </a:xfrm>
          <a:solidFill>
            <a:srgbClr val="48A248">
              <a:alpha val="50000"/>
            </a:srgbClr>
          </a:solidFill>
        </p:spPr>
        <p:txBody>
          <a:bodyPr>
            <a:normAutofit/>
          </a:bodyPr>
          <a:lstStyle/>
          <a:p>
            <a:pPr>
              <a:buNone/>
            </a:pPr>
            <a:r>
              <a:rPr lang="fr-CA" sz="3000" dirty="0" smtClean="0">
                <a:latin typeface="Arial" pitchFamily="34" charset="0"/>
                <a:cs typeface="Arial" pitchFamily="34" charset="0"/>
              </a:rPr>
              <a:t>Une foule était à l’extérieur pour voir les condamnés porter leur croix jusqu’au lieu de la crucifixion. Jésus était tellement affaibli par les mauvais traitements que lui avaient faits les soldats qu’il tomba plusieurs fois.</a:t>
            </a:r>
            <a:endParaRPr lang="fr-CA" sz="3000" dirty="0">
              <a:latin typeface="Arial" pitchFamily="34" charset="0"/>
              <a:cs typeface="Arial" pitchFamily="34" charset="0"/>
            </a:endParaRPr>
          </a:p>
        </p:txBody>
      </p:sp>
      <p:sp>
        <p:nvSpPr>
          <p:cNvPr id="4" name="ZoneTexte 3"/>
          <p:cNvSpPr txBox="1"/>
          <p:nvPr/>
        </p:nvSpPr>
        <p:spPr>
          <a:xfrm>
            <a:off x="4929190" y="714356"/>
            <a:ext cx="3786214"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b="1" dirty="0" smtClean="0">
                <a:latin typeface="Arial" pitchFamily="34" charset="0"/>
                <a:cs typeface="Arial" pitchFamily="34" charset="0"/>
              </a:rPr>
              <a:t>Inspiré de l’Évangile de Luc </a:t>
            </a:r>
            <a:r>
              <a:rPr lang="fr-CA" sz="1400" b="1" dirty="0" smtClean="0">
                <a:latin typeface="Arial" pitchFamily="34" charset="0"/>
                <a:cs typeface="Arial" pitchFamily="34" charset="0"/>
              </a:rPr>
              <a:t>23,26-43</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Jésus porte sa croix.jpg"/>
          <p:cNvPicPr>
            <a:picLocks noChangeAspect="1"/>
          </p:cNvPicPr>
          <p:nvPr/>
        </p:nvPicPr>
        <p:blipFill>
          <a:blip r:embed="rId2" cstate="print"/>
          <a:stretch>
            <a:fillRect/>
          </a:stretch>
        </p:blipFill>
        <p:spPr>
          <a:xfrm>
            <a:off x="0" y="0"/>
            <a:ext cx="9144000" cy="4430378"/>
          </a:xfrm>
          <a:prstGeom prst="rect">
            <a:avLst/>
          </a:prstGeom>
        </p:spPr>
      </p:pic>
      <p:sp>
        <p:nvSpPr>
          <p:cNvPr id="3" name="Espace réservé du contenu 2"/>
          <p:cNvSpPr>
            <a:spLocks noGrp="1"/>
          </p:cNvSpPr>
          <p:nvPr>
            <p:ph idx="1"/>
          </p:nvPr>
        </p:nvSpPr>
        <p:spPr>
          <a:xfrm>
            <a:off x="0" y="4293096"/>
            <a:ext cx="9144000" cy="2564904"/>
          </a:xfrm>
          <a:solidFill>
            <a:srgbClr val="48A248">
              <a:alpha val="50000"/>
            </a:srgbClr>
          </a:solidFill>
        </p:spPr>
        <p:txBody>
          <a:bodyPr>
            <a:normAutofit fontScale="92500" lnSpcReduction="10000"/>
          </a:bodyPr>
          <a:lstStyle/>
          <a:p>
            <a:pPr>
              <a:buNone/>
            </a:pPr>
            <a:r>
              <a:rPr lang="fr-CA" sz="3000" dirty="0" smtClean="0">
                <a:latin typeface="Arial" pitchFamily="34" charset="0"/>
                <a:cs typeface="Arial" pitchFamily="34" charset="0"/>
              </a:rPr>
              <a:t>Les soldats romains avaient bien du mal à contenir la foule qui voulait bien voir!</a:t>
            </a:r>
          </a:p>
          <a:p>
            <a:pPr>
              <a:buNone/>
            </a:pPr>
            <a:r>
              <a:rPr lang="fr-CA" sz="3000" dirty="0" smtClean="0">
                <a:latin typeface="Arial" pitchFamily="34" charset="0"/>
                <a:cs typeface="Arial" pitchFamily="34" charset="0"/>
              </a:rPr>
              <a:t>Dans cette foule, il y avait aussi des amis (es) de Jésus, tristes et même désespérés : parmi eux, il y avait Marie, sa mère, Marie de </a:t>
            </a:r>
            <a:r>
              <a:rPr lang="fr-CA" sz="3000" dirty="0" err="1" smtClean="0">
                <a:latin typeface="Arial" pitchFamily="34" charset="0"/>
                <a:cs typeface="Arial" pitchFamily="34" charset="0"/>
              </a:rPr>
              <a:t>Magdala</a:t>
            </a:r>
            <a:r>
              <a:rPr lang="fr-CA" sz="3000" dirty="0" smtClean="0">
                <a:latin typeface="Arial" pitchFamily="34" charset="0"/>
                <a:cs typeface="Arial" pitchFamily="34" charset="0"/>
              </a:rPr>
              <a:t>, Marie Madeleine, une amie fidèle, et Jean.</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a mort de Jésus.jpg"/>
          <p:cNvPicPr>
            <a:picLocks noChangeAspect="1"/>
          </p:cNvPicPr>
          <p:nvPr/>
        </p:nvPicPr>
        <p:blipFill>
          <a:blip r:embed="rId2" cstate="print"/>
          <a:stretch>
            <a:fillRect/>
          </a:stretch>
        </p:blipFill>
        <p:spPr>
          <a:xfrm>
            <a:off x="0" y="0"/>
            <a:ext cx="9144000" cy="4915499"/>
          </a:xfrm>
          <a:prstGeom prst="rect">
            <a:avLst/>
          </a:prstGeom>
        </p:spPr>
      </p:pic>
      <p:sp>
        <p:nvSpPr>
          <p:cNvPr id="3" name="Espace réservé du contenu 2"/>
          <p:cNvSpPr>
            <a:spLocks noGrp="1"/>
          </p:cNvSpPr>
          <p:nvPr>
            <p:ph idx="1"/>
          </p:nvPr>
        </p:nvSpPr>
        <p:spPr>
          <a:xfrm>
            <a:off x="0" y="4143380"/>
            <a:ext cx="9144000" cy="2714620"/>
          </a:xfrm>
          <a:solidFill>
            <a:srgbClr val="48A248">
              <a:alpha val="65000"/>
            </a:srgbClr>
          </a:solidFill>
        </p:spPr>
        <p:txBody>
          <a:bodyPr>
            <a:normAutofit lnSpcReduction="10000"/>
          </a:bodyPr>
          <a:lstStyle/>
          <a:p>
            <a:pPr>
              <a:buNone/>
            </a:pPr>
            <a:r>
              <a:rPr lang="fr-CA" sz="3000" dirty="0" smtClean="0">
                <a:latin typeface="Arial" pitchFamily="34" charset="0"/>
                <a:cs typeface="Arial" pitchFamily="34" charset="0"/>
              </a:rPr>
              <a:t>Comme cela n’a pas dû être facile de voir Jésus souffrir ainsi…</a:t>
            </a:r>
          </a:p>
          <a:p>
            <a:pPr>
              <a:buNone/>
            </a:pPr>
            <a:r>
              <a:rPr lang="fr-CA" sz="3000" dirty="0" smtClean="0">
                <a:latin typeface="Arial" pitchFamily="34" charset="0"/>
                <a:cs typeface="Arial" pitchFamily="34" charset="0"/>
              </a:rPr>
              <a:t>La coutume voulait que l’on indique le motif de la condamnation sur la croix. Pilate fit inscrire en hébreu, latin et en grec, « Jésus le Nazaréen, roi des Juifs. »</a:t>
            </a:r>
            <a:endParaRPr lang="fr-CA" sz="3000" dirty="0">
              <a:latin typeface="Arial" pitchFamily="34" charset="0"/>
              <a:cs typeface="Arial" pitchFamily="34" charset="0"/>
            </a:endParaRPr>
          </a:p>
        </p:txBody>
      </p:sp>
      <p:sp>
        <p:nvSpPr>
          <p:cNvPr id="5" name="ZoneTexte 3"/>
          <p:cNvSpPr txBox="1"/>
          <p:nvPr/>
        </p:nvSpPr>
        <p:spPr>
          <a:xfrm>
            <a:off x="5357786" y="928670"/>
            <a:ext cx="3786214"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b="1" dirty="0" smtClean="0">
                <a:latin typeface="Arial" pitchFamily="34" charset="0"/>
                <a:cs typeface="Arial" pitchFamily="34" charset="0"/>
              </a:rPr>
              <a:t>Inspiré de l’Évangile de </a:t>
            </a:r>
            <a:r>
              <a:rPr lang="fr-CA" sz="1400" b="1" dirty="0" smtClean="0">
                <a:latin typeface="Arial" pitchFamily="34" charset="0"/>
                <a:cs typeface="Arial" pitchFamily="34" charset="0"/>
              </a:rPr>
              <a:t>Matthieu 27,45-61</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Théo Content.jpg"/>
          <p:cNvPicPr>
            <a:picLocks noChangeAspect="1"/>
          </p:cNvPicPr>
          <p:nvPr/>
        </p:nvPicPr>
        <p:blipFill>
          <a:blip r:embed="rId4" cstate="print"/>
          <a:stretch>
            <a:fillRect/>
          </a:stretch>
        </p:blipFill>
        <p:spPr>
          <a:xfrm>
            <a:off x="4143372" y="2723234"/>
            <a:ext cx="1928826" cy="4134766"/>
          </a:xfrm>
          <a:prstGeom prst="rect">
            <a:avLst/>
          </a:prstGeom>
        </p:spPr>
      </p:pic>
      <p:pic>
        <p:nvPicPr>
          <p:cNvPr id="10" name="Image 9" descr="Sophie joyeuse.jpg"/>
          <p:cNvPicPr>
            <a:picLocks noChangeAspect="1"/>
          </p:cNvPicPr>
          <p:nvPr/>
        </p:nvPicPr>
        <p:blipFill>
          <a:blip r:embed="rId5" cstate="print"/>
          <a:stretch>
            <a:fillRect/>
          </a:stretch>
        </p:blipFill>
        <p:spPr>
          <a:xfrm>
            <a:off x="1071538" y="3214686"/>
            <a:ext cx="1977381" cy="3429000"/>
          </a:xfrm>
          <a:prstGeom prst="rect">
            <a:avLst/>
          </a:prstGeom>
        </p:spPr>
      </p:pic>
      <p:sp>
        <p:nvSpPr>
          <p:cNvPr id="7" name="Rectangle à coins arrondis 6"/>
          <p:cNvSpPr/>
          <p:nvPr>
            <p:custDataLst>
              <p:tags r:id="rId1"/>
            </p:custDataLst>
          </p:nvPr>
        </p:nvSpPr>
        <p:spPr>
          <a:xfrm>
            <a:off x="323528" y="332656"/>
            <a:ext cx="4536504" cy="2448272"/>
          </a:xfrm>
          <a:prstGeom prst="wedgeRoundRectCallout">
            <a:avLst>
              <a:gd name="adj1" fmla="val -10253"/>
              <a:gd name="adj2" fmla="val 65536"/>
              <a:gd name="adj3" fmla="val 16667"/>
            </a:avLst>
          </a:prstGeom>
          <a:solidFill>
            <a:srgbClr val="ED7B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La première fois, j’ai aidé ma voisine de 83 ans à rentrer son panier d’épicerie.</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5072066" y="357166"/>
            <a:ext cx="3816424" cy="1512168"/>
          </a:xfrm>
          <a:prstGeom prst="wedgeRoundRectCallout">
            <a:avLst>
              <a:gd name="adj1" fmla="val -39406"/>
              <a:gd name="adj2" fmla="val 118407"/>
              <a:gd name="adj3" fmla="val 16667"/>
            </a:avLst>
          </a:prstGeom>
          <a:solidFill>
            <a:srgbClr val="2DFF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Super! Elle devait être contente! </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a mort de Jésus.jpg"/>
          <p:cNvPicPr>
            <a:picLocks noChangeAspect="1"/>
          </p:cNvPicPr>
          <p:nvPr/>
        </p:nvPicPr>
        <p:blipFill>
          <a:blip r:embed="rId2" cstate="print"/>
          <a:stretch>
            <a:fillRect/>
          </a:stretch>
        </p:blipFill>
        <p:spPr>
          <a:xfrm>
            <a:off x="0" y="0"/>
            <a:ext cx="9144000" cy="4915499"/>
          </a:xfrm>
          <a:prstGeom prst="rect">
            <a:avLst/>
          </a:prstGeom>
        </p:spPr>
      </p:pic>
      <p:sp>
        <p:nvSpPr>
          <p:cNvPr id="3" name="Espace réservé du contenu 2"/>
          <p:cNvSpPr>
            <a:spLocks noGrp="1"/>
          </p:cNvSpPr>
          <p:nvPr>
            <p:ph idx="1"/>
          </p:nvPr>
        </p:nvSpPr>
        <p:spPr>
          <a:xfrm>
            <a:off x="0" y="4117706"/>
            <a:ext cx="9144000" cy="2740294"/>
          </a:xfrm>
          <a:solidFill>
            <a:srgbClr val="48A248">
              <a:alpha val="50000"/>
            </a:srgbClr>
          </a:solidFill>
        </p:spPr>
        <p:txBody>
          <a:bodyPr>
            <a:normAutofit fontScale="92500"/>
          </a:bodyPr>
          <a:lstStyle/>
          <a:p>
            <a:pPr>
              <a:buNone/>
            </a:pPr>
            <a:r>
              <a:rPr lang="fr-CA" sz="3000" dirty="0" smtClean="0">
                <a:latin typeface="Arial" pitchFamily="34" charset="0"/>
                <a:cs typeface="Arial" pitchFamily="34" charset="0"/>
              </a:rPr>
              <a:t>Les femmes étaient près de la croix avec Jean, l’un des grands amis de Jésus. Jésus lui dit :</a:t>
            </a:r>
          </a:p>
          <a:p>
            <a:pPr>
              <a:buNone/>
            </a:pPr>
            <a:r>
              <a:rPr lang="fr-CA" sz="3000" dirty="0" smtClean="0">
                <a:latin typeface="Arial" pitchFamily="34" charset="0"/>
                <a:cs typeface="Arial" pitchFamily="34" charset="0"/>
              </a:rPr>
              <a:t>- Prends bien soin de ma mère à ma place. Et depuis ce jour, Jean prit soin de Marie. Jésus n’en voulait pas aux soldats qui l’avaient cloué sur la croix. Il ne détestait personne et même pas ses cruels ennemis.</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a mort de Jésus.jpg"/>
          <p:cNvPicPr>
            <a:picLocks noChangeAspect="1"/>
          </p:cNvPicPr>
          <p:nvPr/>
        </p:nvPicPr>
        <p:blipFill>
          <a:blip r:embed="rId2" cstate="print"/>
          <a:stretch>
            <a:fillRect/>
          </a:stretch>
        </p:blipFill>
        <p:spPr>
          <a:xfrm>
            <a:off x="0" y="0"/>
            <a:ext cx="9144000" cy="4915499"/>
          </a:xfrm>
          <a:prstGeom prst="rect">
            <a:avLst/>
          </a:prstGeom>
        </p:spPr>
      </p:pic>
      <p:sp>
        <p:nvSpPr>
          <p:cNvPr id="3" name="Espace réservé du contenu 2"/>
          <p:cNvSpPr>
            <a:spLocks noGrp="1"/>
          </p:cNvSpPr>
          <p:nvPr>
            <p:ph idx="1"/>
          </p:nvPr>
        </p:nvSpPr>
        <p:spPr>
          <a:xfrm>
            <a:off x="0" y="4429132"/>
            <a:ext cx="9144000" cy="2428868"/>
          </a:xfrm>
          <a:solidFill>
            <a:srgbClr val="48A248">
              <a:alpha val="50000"/>
            </a:srgbClr>
          </a:solidFill>
        </p:spPr>
        <p:txBody>
          <a:bodyPr>
            <a:normAutofit fontScale="85000" lnSpcReduction="20000"/>
          </a:bodyPr>
          <a:lstStyle/>
          <a:p>
            <a:pPr>
              <a:buNone/>
            </a:pPr>
            <a:r>
              <a:rPr lang="fr-CA" sz="3000" dirty="0" smtClean="0">
                <a:latin typeface="Arial" pitchFamily="34" charset="0"/>
                <a:cs typeface="Arial" pitchFamily="34" charset="0"/>
              </a:rPr>
              <a:t>Jésus priait:</a:t>
            </a:r>
          </a:p>
          <a:p>
            <a:pPr>
              <a:buFontTx/>
              <a:buChar char="-"/>
            </a:pPr>
            <a:r>
              <a:rPr lang="fr-CA" sz="3000" dirty="0" smtClean="0">
                <a:latin typeface="Arial" pitchFamily="34" charset="0"/>
                <a:cs typeface="Arial" pitchFamily="34" charset="0"/>
              </a:rPr>
              <a:t>Père, pardonne-leur, ils ne savent pas ce qu’ils font…</a:t>
            </a:r>
          </a:p>
          <a:p>
            <a:pPr>
              <a:buNone/>
            </a:pPr>
            <a:r>
              <a:rPr lang="fr-CA" sz="3000" dirty="0" smtClean="0">
                <a:latin typeface="Arial" pitchFamily="34" charset="0"/>
                <a:cs typeface="Arial" pitchFamily="34" charset="0"/>
              </a:rPr>
              <a:t>Enfin il dit :</a:t>
            </a:r>
          </a:p>
          <a:p>
            <a:pPr>
              <a:buFontTx/>
              <a:buChar char="-"/>
            </a:pPr>
            <a:r>
              <a:rPr lang="fr-CA" sz="3000" dirty="0" smtClean="0">
                <a:latin typeface="Arial" pitchFamily="34" charset="0"/>
                <a:cs typeface="Arial" pitchFamily="34" charset="0"/>
              </a:rPr>
              <a:t>J’ai terminé ma mission. Entre tes mains, je remets mon esprit. </a:t>
            </a:r>
          </a:p>
          <a:p>
            <a:pPr>
              <a:buFontTx/>
              <a:buChar char="-"/>
            </a:pPr>
            <a:r>
              <a:rPr lang="fr-CA" sz="3000" dirty="0" smtClean="0">
                <a:latin typeface="Arial" pitchFamily="34" charset="0"/>
                <a:cs typeface="Arial" pitchFamily="34" charset="0"/>
              </a:rPr>
              <a:t>Puis Jésus mourut.</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a mort de Jésus.jpg"/>
          <p:cNvPicPr>
            <a:picLocks noChangeAspect="1"/>
          </p:cNvPicPr>
          <p:nvPr/>
        </p:nvPicPr>
        <p:blipFill>
          <a:blip r:embed="rId2" cstate="print"/>
          <a:stretch>
            <a:fillRect/>
          </a:stretch>
        </p:blipFill>
        <p:spPr>
          <a:xfrm>
            <a:off x="0" y="0"/>
            <a:ext cx="9144000" cy="6409047"/>
          </a:xfrm>
          <a:prstGeom prst="rect">
            <a:avLst/>
          </a:prstGeom>
        </p:spPr>
      </p:pic>
      <p:sp>
        <p:nvSpPr>
          <p:cNvPr id="3" name="Espace réservé du contenu 2"/>
          <p:cNvSpPr>
            <a:spLocks noGrp="1"/>
          </p:cNvSpPr>
          <p:nvPr>
            <p:ph idx="1"/>
          </p:nvPr>
        </p:nvSpPr>
        <p:spPr>
          <a:xfrm>
            <a:off x="0" y="4286256"/>
            <a:ext cx="9144000" cy="2571744"/>
          </a:xfrm>
          <a:solidFill>
            <a:srgbClr val="48A248">
              <a:alpha val="50000"/>
            </a:srgbClr>
          </a:solidFill>
        </p:spPr>
        <p:txBody>
          <a:bodyPr>
            <a:normAutofit/>
          </a:bodyPr>
          <a:lstStyle/>
          <a:p>
            <a:pPr>
              <a:buNone/>
            </a:pPr>
            <a:r>
              <a:rPr lang="fr-CA" sz="3000" dirty="0" smtClean="0">
                <a:latin typeface="Arial" pitchFamily="34" charset="0"/>
                <a:cs typeface="Arial" pitchFamily="34" charset="0"/>
              </a:rPr>
              <a:t>Deux amis portèrent son corps dans une tombe. C’était une grosse grotte, fermée par une pierre très lourde.</a:t>
            </a:r>
          </a:p>
          <a:p>
            <a:pPr>
              <a:buNone/>
            </a:pPr>
            <a:r>
              <a:rPr lang="fr-CA" sz="3000" dirty="0" smtClean="0">
                <a:latin typeface="Arial" pitchFamily="34" charset="0"/>
                <a:cs typeface="Arial" pitchFamily="34" charset="0"/>
              </a:rPr>
              <a:t>Les femmes regardaient cela toutes tristes… Elles reviendraient très certainement.</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ophie joyeuse 2.jpg"/>
          <p:cNvPicPr>
            <a:picLocks noChangeAspect="1"/>
          </p:cNvPicPr>
          <p:nvPr/>
        </p:nvPicPr>
        <p:blipFill>
          <a:blip r:embed="rId4" cstate="print"/>
          <a:stretch>
            <a:fillRect/>
          </a:stretch>
        </p:blipFill>
        <p:spPr>
          <a:xfrm>
            <a:off x="1214414" y="3571876"/>
            <a:ext cx="1894990" cy="3286124"/>
          </a:xfrm>
          <a:prstGeom prst="rect">
            <a:avLst/>
          </a:prstGeom>
        </p:spPr>
      </p:pic>
      <p:pic>
        <p:nvPicPr>
          <p:cNvPr id="11" name="Image 10" descr="Théo Surpris.jpg"/>
          <p:cNvPicPr>
            <a:picLocks noChangeAspect="1"/>
          </p:cNvPicPr>
          <p:nvPr/>
        </p:nvPicPr>
        <p:blipFill>
          <a:blip r:embed="rId5" cstate="print"/>
          <a:stretch>
            <a:fillRect/>
          </a:stretch>
        </p:blipFill>
        <p:spPr>
          <a:xfrm>
            <a:off x="3143240" y="2986515"/>
            <a:ext cx="1928826" cy="3871485"/>
          </a:xfrm>
          <a:prstGeom prst="rect">
            <a:avLst/>
          </a:prstGeom>
        </p:spPr>
      </p:pic>
      <p:sp>
        <p:nvSpPr>
          <p:cNvPr id="7" name="Rectangle à coins arrondis 6"/>
          <p:cNvSpPr/>
          <p:nvPr>
            <p:custDataLst>
              <p:tags r:id="rId1"/>
            </p:custDataLst>
          </p:nvPr>
        </p:nvSpPr>
        <p:spPr>
          <a:xfrm>
            <a:off x="142844" y="142852"/>
            <a:ext cx="4214842" cy="2786082"/>
          </a:xfrm>
          <a:prstGeom prst="wedgeRoundRectCallout">
            <a:avLst>
              <a:gd name="adj1" fmla="val -5030"/>
              <a:gd name="adj2" fmla="val 72545"/>
              <a:gd name="adj3" fmla="val 16667"/>
            </a:avLst>
          </a:prstGeom>
          <a:solidFill>
            <a:srgbClr val="ED7B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600" b="1" dirty="0" smtClean="0">
                <a:solidFill>
                  <a:schemeClr val="tx1"/>
                </a:solidFill>
                <a:latin typeface="Arial" pitchFamily="34" charset="0"/>
                <a:cs typeface="Arial" pitchFamily="34" charset="0"/>
              </a:rPr>
              <a:t>Merci Théo! </a:t>
            </a:r>
          </a:p>
          <a:p>
            <a:pPr algn="ctr"/>
            <a:r>
              <a:rPr lang="fr-CA" sz="2600" b="1" dirty="0" smtClean="0">
                <a:solidFill>
                  <a:schemeClr val="tx1"/>
                </a:solidFill>
                <a:latin typeface="Arial" pitchFamily="34" charset="0"/>
                <a:cs typeface="Arial" pitchFamily="34" charset="0"/>
              </a:rPr>
              <a:t>J’ai compris que pour rendre service, pour aimer les autres, il faut être prêts à aller jusqu’au bout, comme Jésus.</a:t>
            </a:r>
            <a:endParaRPr lang="fr-CA" sz="26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4643438" y="214290"/>
            <a:ext cx="4286280" cy="3214710"/>
          </a:xfrm>
          <a:prstGeom prst="wedgeRoundRectCallout">
            <a:avLst>
              <a:gd name="adj1" fmla="val -47432"/>
              <a:gd name="adj2" fmla="val 56926"/>
              <a:gd name="adj3" fmla="val 16667"/>
            </a:avLst>
          </a:prstGeom>
          <a:solidFill>
            <a:srgbClr val="2DFF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600" b="1" dirty="0" smtClean="0">
                <a:solidFill>
                  <a:schemeClr val="tx1"/>
                </a:solidFill>
                <a:latin typeface="Arial" pitchFamily="34" charset="0"/>
                <a:cs typeface="Arial" pitchFamily="34" charset="0"/>
              </a:rPr>
              <a:t>Tu as raison Sophie.</a:t>
            </a:r>
          </a:p>
          <a:p>
            <a:pPr algn="ctr"/>
            <a:r>
              <a:rPr lang="fr-CA" sz="2600" b="1" dirty="0" smtClean="0">
                <a:solidFill>
                  <a:schemeClr val="tx1"/>
                </a:solidFill>
                <a:latin typeface="Arial" pitchFamily="34" charset="0"/>
                <a:cs typeface="Arial" pitchFamily="34" charset="0"/>
              </a:rPr>
              <a:t>Aimer comme Jésus, ça demande du courage! C’est s’engager jusqu’au bout. Mais Il ne veut pas que l’on se sacrifie comme lui…</a:t>
            </a:r>
            <a:endParaRPr lang="fr-CA" sz="2600" b="1" dirty="0">
              <a:solidFill>
                <a:schemeClr val="tx1"/>
              </a:solidFill>
              <a:latin typeface="Arial" pitchFamily="34" charset="0"/>
              <a:cs typeface="Arial" pitchFamily="34" charset="0"/>
            </a:endParaRPr>
          </a:p>
        </p:txBody>
      </p:sp>
      <p:sp>
        <p:nvSpPr>
          <p:cNvPr id="6" name="Pensées 5"/>
          <p:cNvSpPr/>
          <p:nvPr/>
        </p:nvSpPr>
        <p:spPr>
          <a:xfrm>
            <a:off x="5429256" y="3500438"/>
            <a:ext cx="3429024" cy="2857520"/>
          </a:xfrm>
          <a:prstGeom prst="cloudCallout">
            <a:avLst>
              <a:gd name="adj1" fmla="val -69347"/>
              <a:gd name="adj2" fmla="val -4288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7" name="Picture 3" descr="C:\Users\stevi\AppData\Local\Microsoft\Windows\INetCache\IE\P0UF1CW8\Chiesa_di_San_Polo_(Venice)_-_VIA_CRUCIS_XII_-_Jesus_dies_on_the_cross[1].jpg"/>
          <p:cNvPicPr>
            <a:picLocks noChangeAspect="1" noChangeArrowheads="1"/>
          </p:cNvPicPr>
          <p:nvPr/>
        </p:nvPicPr>
        <p:blipFill>
          <a:blip r:embed="rId6"/>
          <a:srcRect/>
          <a:stretch>
            <a:fillRect/>
          </a:stretch>
        </p:blipFill>
        <p:spPr bwMode="auto">
          <a:xfrm>
            <a:off x="6572263" y="3929066"/>
            <a:ext cx="1449001" cy="1903796"/>
          </a:xfrm>
          <a:prstGeom prst="rect">
            <a:avLst/>
          </a:prstGeom>
          <a:noFill/>
        </p:spPr>
      </p:pic>
      <p:sp>
        <p:nvSpPr>
          <p:cNvPr id="10" name="Multiplier 9"/>
          <p:cNvSpPr/>
          <p:nvPr/>
        </p:nvSpPr>
        <p:spPr>
          <a:xfrm>
            <a:off x="6715140" y="3714752"/>
            <a:ext cx="1500198" cy="2214578"/>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s de recherche d'images pour « croix »"/>
          <p:cNvPicPr>
            <a:picLocks noChangeAspect="1" noChangeArrowheads="1"/>
          </p:cNvPicPr>
          <p:nvPr/>
        </p:nvPicPr>
        <p:blipFill>
          <a:blip r:embed="rId3" cstate="print"/>
          <a:srcRect/>
          <a:stretch>
            <a:fillRect/>
          </a:stretch>
        </p:blipFill>
        <p:spPr bwMode="auto">
          <a:xfrm>
            <a:off x="3707904" y="2276872"/>
            <a:ext cx="3096344" cy="3096344"/>
          </a:xfrm>
          <a:prstGeom prst="rect">
            <a:avLst/>
          </a:prstGeom>
          <a:noFill/>
        </p:spPr>
      </p:pic>
      <p:sp>
        <p:nvSpPr>
          <p:cNvPr id="7" name="Espace réservé du texte 6"/>
          <p:cNvSpPr>
            <a:spLocks noGrp="1"/>
          </p:cNvSpPr>
          <p:nvPr>
            <p:ph type="body" idx="1"/>
            <p:custDataLst>
              <p:tags r:id="rId1"/>
            </p:custDataLst>
          </p:nvPr>
        </p:nvSpPr>
        <p:spPr>
          <a:xfrm>
            <a:off x="179512" y="1484784"/>
            <a:ext cx="8964488" cy="5373216"/>
          </a:xfrm>
        </p:spPr>
        <p:txBody>
          <a:bodyPr>
            <a:noAutofit/>
          </a:bodyPr>
          <a:lstStyle/>
          <a:p>
            <a:r>
              <a:rPr lang="fr-CA" sz="2800" dirty="0" smtClean="0">
                <a:solidFill>
                  <a:srgbClr val="FF0000"/>
                </a:solidFill>
              </a:rPr>
              <a:t>          </a:t>
            </a:r>
            <a:r>
              <a:rPr lang="fr-CA" sz="2800" dirty="0" smtClean="0">
                <a:solidFill>
                  <a:schemeClr val="accent1">
                    <a:lumMod val="75000"/>
                  </a:schemeClr>
                </a:solidFill>
              </a:rPr>
              <a:t>JÉSUS M’AIME… à l’intérieur de la croix, indique ce que tu veux faire pour te préparer à Pâques…</a:t>
            </a:r>
          </a:p>
          <a:p>
            <a:endParaRPr lang="fr-CA" sz="2800" dirty="0" smtClean="0">
              <a:solidFill>
                <a:schemeClr val="accent1">
                  <a:lumMod val="75000"/>
                </a:schemeClr>
              </a:solidFill>
            </a:endParaRPr>
          </a:p>
          <a:p>
            <a:pPr>
              <a:buFontTx/>
              <a:buChar char="-"/>
            </a:pPr>
            <a:r>
              <a:rPr lang="fr-CA" sz="2800" dirty="0" smtClean="0">
                <a:solidFill>
                  <a:srgbClr val="FF0000"/>
                </a:solidFill>
              </a:rPr>
              <a:t>Ceux           -Amour</a:t>
            </a:r>
          </a:p>
          <a:p>
            <a:pPr>
              <a:buFontTx/>
              <a:buChar char="-"/>
            </a:pPr>
            <a:r>
              <a:rPr lang="fr-CA" sz="2800" dirty="0" smtClean="0">
                <a:solidFill>
                  <a:srgbClr val="FF0000"/>
                </a:solidFill>
              </a:rPr>
              <a:t> Grand       -Vie </a:t>
            </a:r>
          </a:p>
          <a:p>
            <a:pPr>
              <a:buFontTx/>
              <a:buChar char="-"/>
            </a:pPr>
            <a:r>
              <a:rPr lang="fr-CA" sz="2800" dirty="0" smtClean="0">
                <a:solidFill>
                  <a:srgbClr val="FF0000"/>
                </a:solidFill>
              </a:rPr>
              <a:t>Aime</a:t>
            </a:r>
          </a:p>
          <a:p>
            <a:pPr>
              <a:buFontTx/>
              <a:buChar char="-"/>
            </a:pPr>
            <a:endParaRPr lang="fr-CA" sz="2800" dirty="0" smtClean="0">
              <a:solidFill>
                <a:srgbClr val="FF0000"/>
              </a:solidFill>
            </a:endParaRPr>
          </a:p>
          <a:p>
            <a:pPr>
              <a:buFontTx/>
              <a:buChar char="-"/>
            </a:pPr>
            <a:endParaRPr lang="fr-CA" sz="2800" dirty="0" smtClean="0">
              <a:solidFill>
                <a:srgbClr val="FF0000"/>
              </a:solidFill>
            </a:endParaRPr>
          </a:p>
          <a:p>
            <a:r>
              <a:rPr lang="fr-CA" sz="2800" b="0" dirty="0" smtClean="0">
                <a:solidFill>
                  <a:srgbClr val="00B050"/>
                </a:solidFill>
              </a:rPr>
              <a:t>« Il n’y a pas de plus </a:t>
            </a:r>
            <a:r>
              <a:rPr lang="fr-CA" sz="2800" b="0" u="sng" dirty="0" smtClean="0">
                <a:solidFill>
                  <a:srgbClr val="00B050"/>
                </a:solidFill>
              </a:rPr>
              <a:t>_________</a:t>
            </a:r>
            <a:r>
              <a:rPr lang="fr-CA" sz="2800" b="0" dirty="0" smtClean="0">
                <a:solidFill>
                  <a:srgbClr val="00B050"/>
                </a:solidFill>
              </a:rPr>
              <a:t>   </a:t>
            </a:r>
            <a:r>
              <a:rPr lang="fr-CA" sz="2800" b="0" u="sng" dirty="0" smtClean="0">
                <a:solidFill>
                  <a:srgbClr val="00B050"/>
                </a:solidFill>
              </a:rPr>
              <a:t>__________</a:t>
            </a:r>
            <a:r>
              <a:rPr lang="fr-CA" sz="2800" b="0" dirty="0" smtClean="0">
                <a:solidFill>
                  <a:srgbClr val="00B050"/>
                </a:solidFill>
              </a:rPr>
              <a:t> que de donner sa</a:t>
            </a:r>
            <a:r>
              <a:rPr lang="fr-CA" sz="2800" b="0" u="sng" dirty="0" smtClean="0">
                <a:solidFill>
                  <a:srgbClr val="00B050"/>
                </a:solidFill>
              </a:rPr>
              <a:t> _________ </a:t>
            </a:r>
            <a:r>
              <a:rPr lang="fr-CA" sz="2800" b="0" dirty="0" smtClean="0">
                <a:solidFill>
                  <a:srgbClr val="00B050"/>
                </a:solidFill>
              </a:rPr>
              <a:t>pour  </a:t>
            </a:r>
            <a:r>
              <a:rPr lang="fr-CA" sz="2800" b="0" u="sng" dirty="0" smtClean="0">
                <a:solidFill>
                  <a:srgbClr val="00B050"/>
                </a:solidFill>
              </a:rPr>
              <a:t>________ </a:t>
            </a:r>
            <a:r>
              <a:rPr lang="fr-CA" sz="2800" b="0" dirty="0" smtClean="0">
                <a:solidFill>
                  <a:srgbClr val="00B050"/>
                </a:solidFill>
              </a:rPr>
              <a:t>qu’on </a:t>
            </a:r>
            <a:r>
              <a:rPr lang="fr-CA" sz="2800" b="0" u="sng" dirty="0" smtClean="0">
                <a:solidFill>
                  <a:srgbClr val="00B050"/>
                </a:solidFill>
              </a:rPr>
              <a:t>__________</a:t>
            </a:r>
            <a:r>
              <a:rPr lang="fr-CA" sz="2800" b="0" dirty="0" smtClean="0">
                <a:solidFill>
                  <a:srgbClr val="00B050"/>
                </a:solidFill>
              </a:rPr>
              <a:t>. » Jean 15,13</a:t>
            </a:r>
          </a:p>
        </p:txBody>
      </p:sp>
      <p:sp>
        <p:nvSpPr>
          <p:cNvPr id="3" name="ZoneTexte 2"/>
          <p:cNvSpPr txBox="1"/>
          <p:nvPr/>
        </p:nvSpPr>
        <p:spPr>
          <a:xfrm>
            <a:off x="251520" y="188640"/>
            <a:ext cx="8568952" cy="1077218"/>
          </a:xfrm>
          <a:prstGeom prst="rect">
            <a:avLst/>
          </a:prstGeom>
          <a:noFill/>
        </p:spPr>
        <p:txBody>
          <a:bodyPr wrap="square" rtlCol="0">
            <a:spAutoFit/>
          </a:bodyPr>
          <a:lstStyle/>
          <a:p>
            <a:r>
              <a:rPr lang="fr-CA" sz="3200" dirty="0" smtClean="0">
                <a:latin typeface="Arial" pitchFamily="34" charset="0"/>
                <a:cs typeface="Arial" pitchFamily="34" charset="0"/>
              </a:rPr>
              <a:t>Dans ton carnet de bord (p. 30), complète la phrase avec les mots suivants (</a:t>
            </a:r>
            <a:r>
              <a:rPr lang="fr-CA" sz="3200" b="1" dirty="0" smtClean="0">
                <a:solidFill>
                  <a:srgbClr val="FF0000"/>
                </a:solidFill>
                <a:latin typeface="Arial" pitchFamily="34" charset="0"/>
                <a:cs typeface="Arial" pitchFamily="34" charset="0"/>
              </a:rPr>
              <a:t>en rouge</a:t>
            </a:r>
            <a:r>
              <a:rPr lang="fr-CA" sz="3200" dirty="0" smtClean="0">
                <a:latin typeface="Arial" pitchFamily="34" charset="0"/>
                <a:cs typeface="Arial" pitchFamily="34" charset="0"/>
              </a:rPr>
              <a:t>). </a:t>
            </a:r>
            <a:endParaRPr lang="fr-CA" sz="3200" dirty="0">
              <a:latin typeface="Arial" pitchFamily="34" charset="0"/>
              <a:cs typeface="Arial" pitchFamily="34" charset="0"/>
            </a:endParaRPr>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associée"/>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0" y="0"/>
            <a:ext cx="9144000" cy="6858000"/>
          </a:xfrm>
          <a:prstGeom prst="rect">
            <a:avLst/>
          </a:prstGeom>
          <a:noFill/>
        </p:spPr>
      </p:pic>
      <p:sp>
        <p:nvSpPr>
          <p:cNvPr id="5" name="Titre 4"/>
          <p:cNvSpPr>
            <a:spLocks noGrp="1"/>
          </p:cNvSpPr>
          <p:nvPr>
            <p:ph type="title"/>
            <p:custDataLst>
              <p:tags r:id="rId1"/>
            </p:custDataLst>
          </p:nvPr>
        </p:nvSpPr>
        <p:spPr>
          <a:xfrm>
            <a:off x="0" y="188640"/>
            <a:ext cx="9144000" cy="1206997"/>
          </a:xfrm>
        </p:spPr>
        <p:txBody>
          <a:bodyPr>
            <a:normAutofit/>
          </a:bodyPr>
          <a:lstStyle/>
          <a:p>
            <a:pPr algn="ctr"/>
            <a:r>
              <a:rPr lang="fr-CA" sz="6000" b="1" dirty="0" smtClean="0"/>
              <a:t>Temps d’intériorité</a:t>
            </a:r>
            <a:endParaRPr lang="fr-CA" sz="6000" b="1" dirty="0"/>
          </a:p>
        </p:txBody>
      </p:sp>
      <p:sp>
        <p:nvSpPr>
          <p:cNvPr id="6" name="ZoneTexte 5"/>
          <p:cNvSpPr txBox="1"/>
          <p:nvPr/>
        </p:nvSpPr>
        <p:spPr>
          <a:xfrm>
            <a:off x="359024" y="6027003"/>
            <a:ext cx="7957392" cy="830997"/>
          </a:xfrm>
          <a:prstGeom prst="rect">
            <a:avLst/>
          </a:prstGeom>
          <a:noFill/>
        </p:spPr>
        <p:txBody>
          <a:bodyPr wrap="square" rtlCol="0">
            <a:spAutoFit/>
          </a:bodyPr>
          <a:lstStyle/>
          <a:p>
            <a:pPr algn="ctr"/>
            <a:r>
              <a:rPr lang="fr-CA" sz="2400" b="1" dirty="0" smtClean="0">
                <a:latin typeface="Arial" pitchFamily="34" charset="0"/>
                <a:cs typeface="Arial" pitchFamily="34" charset="0"/>
              </a:rPr>
              <a:t>(Avec ton accompagnateur, tamisez la lumière et allumez une chandelle pour le moment de prière)</a:t>
            </a:r>
            <a:endParaRPr lang="fr-CA" sz="2400" b="1" dirty="0">
              <a:latin typeface="Arial" pitchFamily="34" charset="0"/>
              <a:cs typeface="Arial" pitchFamily="34" charset="0"/>
            </a:endParaRPr>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associée"/>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0" y="0"/>
            <a:ext cx="9144000" cy="6858000"/>
          </a:xfrm>
          <a:prstGeom prst="rect">
            <a:avLst/>
          </a:prstGeom>
          <a:noFill/>
        </p:spPr>
      </p:pic>
      <p:sp>
        <p:nvSpPr>
          <p:cNvPr id="7" name="Espace réservé du texte 6"/>
          <p:cNvSpPr>
            <a:spLocks noGrp="1"/>
          </p:cNvSpPr>
          <p:nvPr>
            <p:ph type="body" idx="1"/>
            <p:custDataLst>
              <p:tags r:id="rId1"/>
            </p:custDataLst>
          </p:nvPr>
        </p:nvSpPr>
        <p:spPr>
          <a:xfrm>
            <a:off x="251520" y="260648"/>
            <a:ext cx="8712967" cy="6597352"/>
          </a:xfrm>
        </p:spPr>
        <p:txBody>
          <a:bodyPr>
            <a:noAutofit/>
          </a:bodyPr>
          <a:lstStyle/>
          <a:p>
            <a:r>
              <a:rPr lang="fr-CA" sz="2800" dirty="0" smtClean="0">
                <a:latin typeface="Arial" pitchFamily="34" charset="0"/>
                <a:cs typeface="Arial" pitchFamily="34" charset="0"/>
              </a:rPr>
              <a:t>À tous ceux qui ont de la peine, à tous ceux qui souffrent, à tous ceux qui pleurent, à tous ceux qui ont peur… </a:t>
            </a:r>
          </a:p>
          <a:p>
            <a:endParaRPr lang="fr-CA" sz="2800" dirty="0" smtClean="0">
              <a:solidFill>
                <a:srgbClr val="FFFF00"/>
              </a:solidFill>
              <a:latin typeface="Arial" pitchFamily="34" charset="0"/>
              <a:cs typeface="Arial" pitchFamily="34" charset="0"/>
            </a:endParaRPr>
          </a:p>
          <a:p>
            <a:endParaRPr lang="fr-CA" sz="2800" dirty="0" smtClean="0">
              <a:solidFill>
                <a:srgbClr val="FFFF00"/>
              </a:solidFill>
              <a:latin typeface="Arial" pitchFamily="34" charset="0"/>
              <a:cs typeface="Arial" pitchFamily="34" charset="0"/>
            </a:endParaRPr>
          </a:p>
          <a:p>
            <a:endParaRPr lang="fr-CA" sz="2800" dirty="0" smtClean="0">
              <a:solidFill>
                <a:srgbClr val="FFFF00"/>
              </a:solidFill>
              <a:latin typeface="Arial" pitchFamily="34" charset="0"/>
              <a:cs typeface="Arial" pitchFamily="34" charset="0"/>
            </a:endParaRPr>
          </a:p>
          <a:p>
            <a:endParaRPr lang="fr-CA" sz="2800" dirty="0" smtClean="0">
              <a:solidFill>
                <a:srgbClr val="FFFF00"/>
              </a:solidFill>
              <a:latin typeface="Arial" pitchFamily="34" charset="0"/>
              <a:cs typeface="Arial" pitchFamily="34" charset="0"/>
            </a:endParaRPr>
          </a:p>
          <a:p>
            <a:endParaRPr lang="fr-CA" sz="2800" dirty="0" smtClean="0">
              <a:solidFill>
                <a:srgbClr val="FFFF00"/>
              </a:solidFill>
              <a:latin typeface="Arial" pitchFamily="34" charset="0"/>
              <a:cs typeface="Arial" pitchFamily="34" charset="0"/>
            </a:endParaRPr>
          </a:p>
          <a:p>
            <a:endParaRPr lang="fr-CA" sz="2800" dirty="0" smtClean="0">
              <a:solidFill>
                <a:srgbClr val="FFFF00"/>
              </a:solidFill>
              <a:latin typeface="Arial" pitchFamily="34" charset="0"/>
              <a:cs typeface="Arial" pitchFamily="34" charset="0"/>
            </a:endParaRPr>
          </a:p>
          <a:p>
            <a:r>
              <a:rPr lang="fr-CA" sz="2800" dirty="0" smtClean="0">
                <a:latin typeface="Arial" pitchFamily="34" charset="0"/>
                <a:cs typeface="Arial" pitchFamily="34" charset="0"/>
              </a:rPr>
              <a:t>Jésus dit :</a:t>
            </a:r>
          </a:p>
          <a:p>
            <a:r>
              <a:rPr lang="fr-CA" sz="2800" dirty="0" smtClean="0">
                <a:latin typeface="Arial" pitchFamily="34" charset="0"/>
                <a:cs typeface="Arial" pitchFamily="34" charset="0"/>
              </a:rPr>
              <a:t>«  Gardez espoir mes amis! Ayez confiance en moi. Je suis avec vous. Je ne vous abandonne pas. Avec ma croix, je vous trace un chemin de vie. »</a:t>
            </a:r>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associée"/>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0" y="0"/>
            <a:ext cx="9144000" cy="6858000"/>
          </a:xfrm>
          <a:prstGeom prst="rect">
            <a:avLst/>
          </a:prstGeom>
          <a:noFill/>
        </p:spPr>
      </p:pic>
      <p:sp>
        <p:nvSpPr>
          <p:cNvPr id="7" name="Espace réservé du texte 6"/>
          <p:cNvSpPr>
            <a:spLocks noGrp="1"/>
          </p:cNvSpPr>
          <p:nvPr>
            <p:ph type="body" idx="1"/>
            <p:custDataLst>
              <p:tags r:id="rId1"/>
            </p:custDataLst>
          </p:nvPr>
        </p:nvSpPr>
        <p:spPr>
          <a:xfrm>
            <a:off x="251520" y="260648"/>
            <a:ext cx="8712967" cy="6597352"/>
          </a:xfrm>
        </p:spPr>
        <p:txBody>
          <a:bodyPr>
            <a:noAutofit/>
          </a:bodyPr>
          <a:lstStyle/>
          <a:p>
            <a:r>
              <a:rPr lang="fr-CA" sz="2800" dirty="0" smtClean="0">
                <a:latin typeface="Arial" pitchFamily="34" charset="0"/>
                <a:cs typeface="Arial" pitchFamily="34" charset="0"/>
              </a:rPr>
              <a:t>À tous ceux qui tombent dans la haine et </a:t>
            </a:r>
            <a:r>
              <a:rPr lang="fr-CA" sz="2800" smtClean="0">
                <a:latin typeface="Arial" pitchFamily="34" charset="0"/>
                <a:cs typeface="Arial" pitchFamily="34" charset="0"/>
              </a:rPr>
              <a:t>la méchanceté,</a:t>
            </a:r>
            <a:endParaRPr lang="fr-CA" sz="2800" dirty="0" smtClean="0">
              <a:latin typeface="Arial" pitchFamily="34" charset="0"/>
              <a:cs typeface="Arial" pitchFamily="34" charset="0"/>
            </a:endParaRPr>
          </a:p>
          <a:p>
            <a:endParaRPr lang="fr-CA" sz="2800" dirty="0" smtClean="0">
              <a:latin typeface="Arial" pitchFamily="34" charset="0"/>
              <a:cs typeface="Arial" pitchFamily="34" charset="0"/>
            </a:endParaRPr>
          </a:p>
          <a:p>
            <a:endParaRPr lang="fr-CA" sz="2800" dirty="0" smtClean="0">
              <a:latin typeface="Arial" pitchFamily="34" charset="0"/>
              <a:cs typeface="Arial" pitchFamily="34" charset="0"/>
            </a:endParaRPr>
          </a:p>
          <a:p>
            <a:endParaRPr lang="fr-CA" sz="2800" dirty="0" smtClean="0">
              <a:latin typeface="Arial" pitchFamily="34" charset="0"/>
              <a:cs typeface="Arial" pitchFamily="34" charset="0"/>
            </a:endParaRPr>
          </a:p>
          <a:p>
            <a:endParaRPr lang="fr-CA" sz="2800" dirty="0" smtClean="0">
              <a:latin typeface="Arial" pitchFamily="34" charset="0"/>
              <a:cs typeface="Arial" pitchFamily="34" charset="0"/>
            </a:endParaRPr>
          </a:p>
          <a:p>
            <a:endParaRPr lang="fr-CA" sz="2800" dirty="0" smtClean="0">
              <a:latin typeface="Arial" pitchFamily="34" charset="0"/>
              <a:cs typeface="Arial" pitchFamily="34" charset="0"/>
            </a:endParaRPr>
          </a:p>
          <a:p>
            <a:endParaRPr lang="fr-CA" sz="2800" dirty="0" smtClean="0">
              <a:latin typeface="Arial" pitchFamily="34" charset="0"/>
              <a:cs typeface="Arial" pitchFamily="34" charset="0"/>
            </a:endParaRPr>
          </a:p>
          <a:p>
            <a:endParaRPr lang="fr-CA" sz="2800" dirty="0" smtClean="0">
              <a:latin typeface="Arial" pitchFamily="34" charset="0"/>
              <a:cs typeface="Arial" pitchFamily="34" charset="0"/>
            </a:endParaRPr>
          </a:p>
          <a:p>
            <a:r>
              <a:rPr lang="fr-CA" sz="2800" dirty="0" smtClean="0">
                <a:latin typeface="Arial" pitchFamily="34" charset="0"/>
                <a:cs typeface="Arial" pitchFamily="34" charset="0"/>
              </a:rPr>
              <a:t>Jésus dit :</a:t>
            </a:r>
          </a:p>
          <a:p>
            <a:r>
              <a:rPr lang="fr-CA" sz="2800" dirty="0" smtClean="0">
                <a:latin typeface="Arial" pitchFamily="34" charset="0"/>
                <a:cs typeface="Arial" pitchFamily="34" charset="0"/>
              </a:rPr>
              <a:t>«  Gardez espoir mes amis! Je viens vous relever, je viens vous pardonner. Avec ma croix, je vous trace un chemin d’Amour. »</a:t>
            </a:r>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igne de croix.jpg"/>
          <p:cNvPicPr>
            <a:picLocks noChangeAspect="1"/>
          </p:cNvPicPr>
          <p:nvPr/>
        </p:nvPicPr>
        <p:blipFill>
          <a:blip r:embed="rId2" cstate="print"/>
          <a:stretch>
            <a:fillRect/>
          </a:stretch>
        </p:blipFill>
        <p:spPr>
          <a:xfrm>
            <a:off x="2195736" y="548680"/>
            <a:ext cx="5308862" cy="5616624"/>
          </a:xfrm>
          <a:prstGeom prst="rect">
            <a:avLst/>
          </a:prstGeom>
        </p:spPr>
      </p:pic>
      <p:sp>
        <p:nvSpPr>
          <p:cNvPr id="4" name="ZoneTexte 3"/>
          <p:cNvSpPr txBox="1"/>
          <p:nvPr/>
        </p:nvSpPr>
        <p:spPr>
          <a:xfrm>
            <a:off x="5868144" y="5805264"/>
            <a:ext cx="1512168" cy="646331"/>
          </a:xfrm>
          <a:prstGeom prst="rect">
            <a:avLst/>
          </a:prstGeom>
          <a:noFill/>
        </p:spPr>
        <p:txBody>
          <a:bodyPr wrap="square" rtlCol="0">
            <a:spAutoFit/>
          </a:bodyPr>
          <a:lstStyle/>
          <a:p>
            <a:r>
              <a:rPr lang="fr-CA" sz="3600" b="1" dirty="0" smtClean="0">
                <a:solidFill>
                  <a:srgbClr val="00B050"/>
                </a:solidFill>
              </a:rPr>
              <a:t>AMEN</a:t>
            </a:r>
            <a:endParaRPr lang="fr-CA" sz="3600" b="1" dirty="0">
              <a:solidFill>
                <a:srgbClr val="00B050"/>
              </a:solidFill>
            </a:endParaRPr>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Théo Surpris.jpg"/>
          <p:cNvPicPr>
            <a:picLocks noChangeAspect="1"/>
          </p:cNvPicPr>
          <p:nvPr/>
        </p:nvPicPr>
        <p:blipFill>
          <a:blip r:embed="rId4" cstate="print"/>
          <a:stretch>
            <a:fillRect/>
          </a:stretch>
        </p:blipFill>
        <p:spPr>
          <a:xfrm>
            <a:off x="4214810" y="2986515"/>
            <a:ext cx="1928826" cy="3871485"/>
          </a:xfrm>
          <a:prstGeom prst="rect">
            <a:avLst/>
          </a:prstGeom>
        </p:spPr>
      </p:pic>
      <p:pic>
        <p:nvPicPr>
          <p:cNvPr id="6" name="Image 5" descr="Sophie sérieuse.jpg"/>
          <p:cNvPicPr>
            <a:picLocks noChangeAspect="1"/>
          </p:cNvPicPr>
          <p:nvPr/>
        </p:nvPicPr>
        <p:blipFill>
          <a:blip r:embed="rId5" cstate="print"/>
          <a:stretch>
            <a:fillRect/>
          </a:stretch>
        </p:blipFill>
        <p:spPr>
          <a:xfrm>
            <a:off x="1357290" y="3345899"/>
            <a:ext cx="1857388" cy="3512101"/>
          </a:xfrm>
          <a:prstGeom prst="rect">
            <a:avLst/>
          </a:prstGeom>
        </p:spPr>
      </p:pic>
      <p:sp>
        <p:nvSpPr>
          <p:cNvPr id="7" name="Rectangle à coins arrondis 6"/>
          <p:cNvSpPr/>
          <p:nvPr>
            <p:custDataLst>
              <p:tags r:id="rId1"/>
            </p:custDataLst>
          </p:nvPr>
        </p:nvSpPr>
        <p:spPr>
          <a:xfrm>
            <a:off x="251520" y="476672"/>
            <a:ext cx="4680520" cy="2808312"/>
          </a:xfrm>
          <a:prstGeom prst="wedgeRoundRectCallout">
            <a:avLst>
              <a:gd name="adj1" fmla="val -6860"/>
              <a:gd name="adj2" fmla="val 57123"/>
              <a:gd name="adj3" fmla="val 16667"/>
            </a:avLst>
          </a:prstGeom>
          <a:solidFill>
            <a:srgbClr val="ED7B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Ça m’a rendue heureuse moi aussi!</a:t>
            </a:r>
          </a:p>
          <a:p>
            <a:pPr algn="ctr"/>
            <a:r>
              <a:rPr lang="fr-CA" sz="2800" b="1" dirty="0" smtClean="0">
                <a:solidFill>
                  <a:schemeClr val="tx1"/>
                </a:solidFill>
                <a:latin typeface="Arial" pitchFamily="34" charset="0"/>
                <a:cs typeface="Arial" pitchFamily="34" charset="0"/>
              </a:rPr>
              <a:t>Mais, lorsque j’ai posé un geste d’amour à l’école, les amis se sont moqués de moi…</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5004048" y="692696"/>
            <a:ext cx="3779912" cy="2088232"/>
          </a:xfrm>
          <a:prstGeom prst="wedgeRoundRectCallout">
            <a:avLst>
              <a:gd name="adj1" fmla="val -35351"/>
              <a:gd name="adj2" fmla="val 61081"/>
              <a:gd name="adj3" fmla="val 16667"/>
            </a:avLst>
          </a:prstGeom>
          <a:solidFill>
            <a:srgbClr val="2DFF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Ça, c’est plate! J’espère que ça ne va pas t’empêcher de continuer à faire le bien…</a:t>
            </a:r>
            <a:endParaRPr lang="fr-CA"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Théo Content.jpg"/>
          <p:cNvPicPr>
            <a:picLocks noChangeAspect="1"/>
          </p:cNvPicPr>
          <p:nvPr/>
        </p:nvPicPr>
        <p:blipFill>
          <a:blip r:embed="rId4" cstate="print"/>
          <a:stretch>
            <a:fillRect/>
          </a:stretch>
        </p:blipFill>
        <p:spPr>
          <a:xfrm>
            <a:off x="4500562" y="3000372"/>
            <a:ext cx="1928826" cy="4134766"/>
          </a:xfrm>
          <a:prstGeom prst="rect">
            <a:avLst/>
          </a:prstGeom>
        </p:spPr>
      </p:pic>
      <p:pic>
        <p:nvPicPr>
          <p:cNvPr id="12" name="Image 11" descr="Sophie Triste.jpg"/>
          <p:cNvPicPr>
            <a:picLocks noChangeAspect="1"/>
          </p:cNvPicPr>
          <p:nvPr/>
        </p:nvPicPr>
        <p:blipFill>
          <a:blip r:embed="rId5" cstate="print"/>
          <a:stretch>
            <a:fillRect/>
          </a:stretch>
        </p:blipFill>
        <p:spPr>
          <a:xfrm>
            <a:off x="2714612" y="3429000"/>
            <a:ext cx="1666839" cy="3429000"/>
          </a:xfrm>
          <a:prstGeom prst="rect">
            <a:avLst/>
          </a:prstGeom>
        </p:spPr>
      </p:pic>
      <p:sp>
        <p:nvSpPr>
          <p:cNvPr id="7" name="Rectangle à coins arrondis 6"/>
          <p:cNvSpPr/>
          <p:nvPr>
            <p:custDataLst>
              <p:tags r:id="rId1"/>
            </p:custDataLst>
          </p:nvPr>
        </p:nvSpPr>
        <p:spPr>
          <a:xfrm>
            <a:off x="323528" y="332656"/>
            <a:ext cx="3096344" cy="1728192"/>
          </a:xfrm>
          <a:prstGeom prst="wedgeRoundRectCallout">
            <a:avLst>
              <a:gd name="adj1" fmla="val 46765"/>
              <a:gd name="adj2" fmla="val 137293"/>
              <a:gd name="adj3" fmla="val 16667"/>
            </a:avLst>
          </a:prstGeom>
          <a:solidFill>
            <a:srgbClr val="ED7B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Je l’sais pas trop! </a:t>
            </a:r>
          </a:p>
          <a:p>
            <a:pPr algn="ctr"/>
            <a:r>
              <a:rPr lang="fr-CA" sz="2800" b="1" dirty="0" smtClean="0">
                <a:solidFill>
                  <a:schemeClr val="tx1"/>
                </a:solidFill>
                <a:latin typeface="Arial" pitchFamily="34" charset="0"/>
                <a:cs typeface="Arial" pitchFamily="34" charset="0"/>
              </a:rPr>
              <a:t>Ça m’a fait mal…</a:t>
            </a:r>
            <a:endParaRPr lang="fr-CA" sz="2800" b="1" dirty="0">
              <a:solidFill>
                <a:schemeClr val="tx1"/>
              </a:solidFill>
              <a:latin typeface="Arial" pitchFamily="34" charset="0"/>
              <a:cs typeface="Arial" pitchFamily="34" charset="0"/>
            </a:endParaRPr>
          </a:p>
        </p:txBody>
      </p:sp>
      <p:sp>
        <p:nvSpPr>
          <p:cNvPr id="9" name="Rectangle à coins arrondis 8"/>
          <p:cNvSpPr/>
          <p:nvPr>
            <p:custDataLst>
              <p:tags r:id="rId2"/>
            </p:custDataLst>
          </p:nvPr>
        </p:nvSpPr>
        <p:spPr>
          <a:xfrm>
            <a:off x="3491880" y="404664"/>
            <a:ext cx="5472608" cy="1872208"/>
          </a:xfrm>
          <a:prstGeom prst="wedgeRoundRectCallout">
            <a:avLst>
              <a:gd name="adj1" fmla="val -11825"/>
              <a:gd name="adj2" fmla="val 93953"/>
              <a:gd name="adj3" fmla="val 16667"/>
            </a:avLst>
          </a:prstGeom>
          <a:solidFill>
            <a:srgbClr val="2DFF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Tu sais, Jésus a mis l’Amour au cœur de ses rencontres. Il l’a fait en sachant que ce choix pouvait lui coûter la vie.</a:t>
            </a:r>
            <a:endParaRPr lang="fr-CA" sz="2800" b="1" dirty="0">
              <a:solidFill>
                <a:schemeClr val="tx1"/>
              </a:solidFill>
              <a:latin typeface="Arial" pitchFamily="34" charset="0"/>
              <a:cs typeface="Arial" pitchFamily="34" charset="0"/>
            </a:endParaRPr>
          </a:p>
        </p:txBody>
      </p:sp>
      <p:sp>
        <p:nvSpPr>
          <p:cNvPr id="6" name="Pensées 5"/>
          <p:cNvSpPr/>
          <p:nvPr/>
        </p:nvSpPr>
        <p:spPr>
          <a:xfrm>
            <a:off x="0" y="2214554"/>
            <a:ext cx="2267744" cy="1584176"/>
          </a:xfrm>
          <a:prstGeom prst="cloudCallout">
            <a:avLst>
              <a:gd name="adj1" fmla="val 69717"/>
              <a:gd name="adj2" fmla="val 413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C:\Users\Steeve Tremblay\AppData\Local\Microsoft\Windows\INetCache\IE\2VXBZRFQ\sad-1533965_960_720[1].jpg"/>
          <p:cNvPicPr>
            <a:picLocks noChangeAspect="1" noChangeArrowheads="1"/>
          </p:cNvPicPr>
          <p:nvPr/>
        </p:nvPicPr>
        <p:blipFill>
          <a:blip r:embed="rId6" cstate="print"/>
          <a:srcRect/>
          <a:stretch>
            <a:fillRect/>
          </a:stretch>
        </p:blipFill>
        <p:spPr bwMode="auto">
          <a:xfrm>
            <a:off x="571472" y="2428868"/>
            <a:ext cx="1111624" cy="108012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Théo Content 2.jpg"/>
          <p:cNvPicPr>
            <a:picLocks noChangeAspect="1"/>
          </p:cNvPicPr>
          <p:nvPr/>
        </p:nvPicPr>
        <p:blipFill>
          <a:blip r:embed="rId3" cstate="print"/>
          <a:stretch>
            <a:fillRect/>
          </a:stretch>
        </p:blipFill>
        <p:spPr>
          <a:xfrm>
            <a:off x="2143108" y="2928934"/>
            <a:ext cx="1928826" cy="4134767"/>
          </a:xfrm>
          <a:prstGeom prst="rect">
            <a:avLst/>
          </a:prstGeom>
        </p:spPr>
      </p:pic>
      <p:pic>
        <p:nvPicPr>
          <p:cNvPr id="6" name="Image 5" descr="Sophie surprise 2.jpg"/>
          <p:cNvPicPr>
            <a:picLocks noChangeAspect="1"/>
          </p:cNvPicPr>
          <p:nvPr/>
        </p:nvPicPr>
        <p:blipFill>
          <a:blip r:embed="rId4" cstate="print"/>
          <a:stretch>
            <a:fillRect/>
          </a:stretch>
        </p:blipFill>
        <p:spPr>
          <a:xfrm>
            <a:off x="5072066" y="3071810"/>
            <a:ext cx="1517327" cy="3571876"/>
          </a:xfrm>
          <a:prstGeom prst="rect">
            <a:avLst/>
          </a:prstGeom>
        </p:spPr>
      </p:pic>
      <p:sp>
        <p:nvSpPr>
          <p:cNvPr id="9" name="Rectangle à coins arrondis 8"/>
          <p:cNvSpPr/>
          <p:nvPr>
            <p:custDataLst>
              <p:tags r:id="rId1"/>
            </p:custDataLst>
          </p:nvPr>
        </p:nvSpPr>
        <p:spPr>
          <a:xfrm>
            <a:off x="714348" y="214290"/>
            <a:ext cx="5643602" cy="2214578"/>
          </a:xfrm>
          <a:prstGeom prst="wedgeRoundRectCallout">
            <a:avLst>
              <a:gd name="adj1" fmla="val 2783"/>
              <a:gd name="adj2" fmla="val 85954"/>
              <a:gd name="adj3" fmla="val 16667"/>
            </a:avLst>
          </a:prstGeom>
          <a:solidFill>
            <a:srgbClr val="2DFF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Même avec ses amis proches, ça n’a pas été facile. </a:t>
            </a:r>
          </a:p>
          <a:p>
            <a:pPr algn="ctr"/>
            <a:r>
              <a:rPr lang="fr-CA" sz="2800" b="1" dirty="0" smtClean="0">
                <a:solidFill>
                  <a:schemeClr val="tx1"/>
                </a:solidFill>
                <a:latin typeface="Arial" pitchFamily="34" charset="0"/>
                <a:cs typeface="Arial" pitchFamily="34" charset="0"/>
              </a:rPr>
              <a:t>Laisse ton accompagnateur te raconter…</a:t>
            </a:r>
          </a:p>
          <a:p>
            <a:pPr algn="ctr"/>
            <a:endParaRPr lang="fr-CA" sz="26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trahison de Judas.jpg"/>
          <p:cNvPicPr>
            <a:picLocks noChangeAspect="1"/>
          </p:cNvPicPr>
          <p:nvPr/>
        </p:nvPicPr>
        <p:blipFill>
          <a:blip r:embed="rId2" cstate="print"/>
          <a:stretch>
            <a:fillRect/>
          </a:stretch>
        </p:blipFill>
        <p:spPr>
          <a:xfrm>
            <a:off x="0" y="0"/>
            <a:ext cx="9144000" cy="5507243"/>
          </a:xfrm>
          <a:prstGeom prst="rect">
            <a:avLst/>
          </a:prstGeom>
        </p:spPr>
      </p:pic>
      <p:sp>
        <p:nvSpPr>
          <p:cNvPr id="3" name="Espace réservé du contenu 2"/>
          <p:cNvSpPr>
            <a:spLocks noGrp="1"/>
          </p:cNvSpPr>
          <p:nvPr>
            <p:ph idx="1"/>
          </p:nvPr>
        </p:nvSpPr>
        <p:spPr>
          <a:xfrm>
            <a:off x="0" y="4760648"/>
            <a:ext cx="9144000" cy="2097352"/>
          </a:xfrm>
          <a:solidFill>
            <a:srgbClr val="FFFF00">
              <a:alpha val="65000"/>
            </a:srgbClr>
          </a:solidFill>
        </p:spPr>
        <p:txBody>
          <a:bodyPr>
            <a:normAutofit/>
          </a:bodyPr>
          <a:lstStyle/>
          <a:p>
            <a:pPr>
              <a:buNone/>
            </a:pPr>
            <a:r>
              <a:rPr lang="fr-CA" sz="3000" dirty="0" smtClean="0">
                <a:latin typeface="Arial" pitchFamily="34" charset="0"/>
                <a:cs typeface="Arial" pitchFamily="34" charset="0"/>
              </a:rPr>
              <a:t>Les scribes et les anciens étaient tous réunis avec le Grand Prêtre Caïphe. </a:t>
            </a:r>
          </a:p>
          <a:p>
            <a:pPr>
              <a:buNone/>
            </a:pPr>
            <a:r>
              <a:rPr lang="fr-CA" sz="3000" dirty="0" smtClean="0">
                <a:latin typeface="Arial" pitchFamily="34" charset="0"/>
                <a:cs typeface="Arial" pitchFamily="34" charset="0"/>
              </a:rPr>
              <a:t>- Comment pourrions-nous nous débarrasser définitivement de ce Jésus, se demandaient-ils?</a:t>
            </a:r>
            <a:endParaRPr lang="fr-CA" sz="3000" dirty="0">
              <a:latin typeface="Arial" pitchFamily="34" charset="0"/>
              <a:cs typeface="Arial" pitchFamily="34" charset="0"/>
            </a:endParaRPr>
          </a:p>
        </p:txBody>
      </p:sp>
      <p:sp>
        <p:nvSpPr>
          <p:cNvPr id="4" name="ZoneTexte 3"/>
          <p:cNvSpPr txBox="1"/>
          <p:nvPr/>
        </p:nvSpPr>
        <p:spPr>
          <a:xfrm>
            <a:off x="1000100" y="714356"/>
            <a:ext cx="5214974"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b="1" dirty="0" smtClean="0">
                <a:latin typeface="Arial" pitchFamily="34" charset="0"/>
                <a:cs typeface="Arial" pitchFamily="34" charset="0"/>
              </a:rPr>
              <a:t>Inspiré de l’Évangile de </a:t>
            </a:r>
            <a:r>
              <a:rPr lang="fr-CA" sz="1400" b="1" dirty="0" smtClean="0">
                <a:latin typeface="Arial" pitchFamily="34" charset="0"/>
                <a:cs typeface="Arial" pitchFamily="34" charset="0"/>
              </a:rPr>
              <a:t>Jean 13,21-30 et Matthieu 26,20-25 </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trahison de Judas.jpg"/>
          <p:cNvPicPr>
            <a:picLocks noChangeAspect="1"/>
          </p:cNvPicPr>
          <p:nvPr/>
        </p:nvPicPr>
        <p:blipFill>
          <a:blip r:embed="rId2" cstate="print"/>
          <a:stretch>
            <a:fillRect/>
          </a:stretch>
        </p:blipFill>
        <p:spPr>
          <a:xfrm>
            <a:off x="0" y="0"/>
            <a:ext cx="9144000" cy="5507243"/>
          </a:xfrm>
          <a:prstGeom prst="rect">
            <a:avLst/>
          </a:prstGeom>
        </p:spPr>
      </p:pic>
      <p:sp>
        <p:nvSpPr>
          <p:cNvPr id="3" name="Espace réservé du contenu 2"/>
          <p:cNvSpPr>
            <a:spLocks noGrp="1"/>
          </p:cNvSpPr>
          <p:nvPr>
            <p:ph idx="1"/>
          </p:nvPr>
        </p:nvSpPr>
        <p:spPr>
          <a:xfrm>
            <a:off x="0" y="4572008"/>
            <a:ext cx="9144000" cy="2285992"/>
          </a:xfrm>
          <a:solidFill>
            <a:srgbClr val="FFFF00">
              <a:alpha val="65000"/>
            </a:srgbClr>
          </a:solidFill>
        </p:spPr>
        <p:txBody>
          <a:bodyPr>
            <a:normAutofit fontScale="85000" lnSpcReduction="20000"/>
          </a:bodyPr>
          <a:lstStyle/>
          <a:p>
            <a:pPr>
              <a:buNone/>
            </a:pPr>
            <a:r>
              <a:rPr lang="fr-CA" sz="3000" dirty="0" smtClean="0">
                <a:latin typeface="Arial" pitchFamily="34" charset="0"/>
                <a:cs typeface="Arial" pitchFamily="34" charset="0"/>
              </a:rPr>
              <a:t>Comme il y avait la fête de Pâque dans deux jours, l’un d’eux dit : </a:t>
            </a:r>
          </a:p>
          <a:p>
            <a:pPr>
              <a:buFontTx/>
              <a:buChar char="-"/>
            </a:pPr>
            <a:r>
              <a:rPr lang="fr-CA" sz="3000" dirty="0" smtClean="0">
                <a:latin typeface="Arial" pitchFamily="34" charset="0"/>
                <a:cs typeface="Arial" pitchFamily="34" charset="0"/>
              </a:rPr>
              <a:t>Il faut éviter de provoquer des émeutes. Agissons plus intelligemment!</a:t>
            </a:r>
          </a:p>
          <a:p>
            <a:pPr>
              <a:buNone/>
            </a:pPr>
            <a:r>
              <a:rPr lang="fr-CA" sz="3000" dirty="0" smtClean="0">
                <a:latin typeface="Arial" pitchFamily="34" charset="0"/>
                <a:cs typeface="Arial" pitchFamily="34" charset="0"/>
              </a:rPr>
              <a:t>À ce moment, l’un des disciples de Jésus, Judas, se présenta à eux et leur demanda :</a:t>
            </a:r>
            <a:endParaRPr lang="fr-CA"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3482</TotalTime>
  <Words>1670</Words>
  <Application>Microsoft Office PowerPoint</Application>
  <PresentationFormat>Affichage à l'écran (4:3)</PresentationFormat>
  <Paragraphs>141</Paragraphs>
  <Slides>48</Slides>
  <Notes>1</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Démarche de préparation à la première des communions.</vt:lpstr>
      <vt:lpstr>7- Sur la route de l’amour… Jésus va jusqu’au bout!</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Questions sur les récits… (La trahison de Judas et  les mensonges de Pierre)</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Réflexion sur les récits…</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Temps d’intériorité</vt:lpstr>
      <vt:lpstr>Diapositive 46</vt:lpstr>
      <vt:lpstr>Diapositive 47</vt:lpstr>
      <vt:lpstr>Diapositive 48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Démarche de préparation à la première des communions.</dc:title>
  <dc:creator>Steeve Tremblay</dc:creator>
  <cp:lastModifiedBy>Steeve Tremblay</cp:lastModifiedBy>
  <cp:revision>363</cp:revision>
  <dcterms:created xsi:type="dcterms:W3CDTF">2017-03-07T18:51:19Z</dcterms:created>
  <dcterms:modified xsi:type="dcterms:W3CDTF">2022-07-11T19:28:31Z</dcterms:modified>
</cp:coreProperties>
</file>