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7" r:id="rId2"/>
    <p:sldId id="268" r:id="rId3"/>
    <p:sldId id="269" r:id="rId4"/>
    <p:sldId id="313" r:id="rId5"/>
    <p:sldId id="314" r:id="rId6"/>
    <p:sldId id="315" r:id="rId7"/>
    <p:sldId id="325" r:id="rId8"/>
    <p:sldId id="326" r:id="rId9"/>
    <p:sldId id="327" r:id="rId10"/>
    <p:sldId id="328" r:id="rId11"/>
    <p:sldId id="329" r:id="rId12"/>
    <p:sldId id="330" r:id="rId13"/>
    <p:sldId id="293" r:id="rId14"/>
    <p:sldId id="318" r:id="rId15"/>
    <p:sldId id="331" r:id="rId16"/>
    <p:sldId id="332" r:id="rId17"/>
    <p:sldId id="333" r:id="rId18"/>
    <p:sldId id="334" r:id="rId19"/>
    <p:sldId id="335" r:id="rId20"/>
    <p:sldId id="336" r:id="rId21"/>
    <p:sldId id="337" r:id="rId22"/>
    <p:sldId id="319" r:id="rId23"/>
    <p:sldId id="338" r:id="rId24"/>
    <p:sldId id="339" r:id="rId25"/>
    <p:sldId id="340" r:id="rId26"/>
    <p:sldId id="341" r:id="rId27"/>
    <p:sldId id="320" r:id="rId28"/>
    <p:sldId id="342" r:id="rId29"/>
    <p:sldId id="343" r:id="rId30"/>
    <p:sldId id="344" r:id="rId31"/>
    <p:sldId id="345" r:id="rId32"/>
    <p:sldId id="346" r:id="rId33"/>
    <p:sldId id="347" r:id="rId34"/>
    <p:sldId id="348" r:id="rId35"/>
    <p:sldId id="349" r:id="rId36"/>
    <p:sldId id="306" r:id="rId37"/>
    <p:sldId id="304" r:id="rId38"/>
    <p:sldId id="316" r:id="rId39"/>
    <p:sldId id="317" r:id="rId40"/>
    <p:sldId id="323" r:id="rId41"/>
    <p:sldId id="281" r:id="rId42"/>
    <p:sldId id="285" r:id="rId43"/>
    <p:sldId id="321" r:id="rId44"/>
    <p:sldId id="312" r:id="rId45"/>
    <p:sldId id="288" r:id="rId46"/>
    <p:sldId id="324" r:id="rId47"/>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E5A9"/>
    <a:srgbClr val="A5A5CB"/>
    <a:srgbClr val="A4CEA5"/>
    <a:srgbClr val="21FF85"/>
    <a:srgbClr val="EC74DB"/>
    <a:srgbClr val="0718B5"/>
    <a:srgbClr val="004CBC"/>
    <a:srgbClr val="0058DA"/>
    <a:srgbClr val="E438CB"/>
    <a:srgbClr val="C71B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18B207AB-34FE-41DD-A808-A1CCACAF2A20}" type="datetimeFigureOut">
              <a:rPr lang="fr-CA" smtClean="0"/>
              <a:pPr/>
              <a:t>2022-07-11</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E7FEE479-F983-4283-88F4-45CAD0C2CFD5}" type="slidenum">
              <a:rPr lang="fr-CA" smtClean="0"/>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F058137-90F6-4247-B04D-7BFA002A16F5}" type="datetimeFigureOut">
              <a:rPr lang="fr-CA" smtClean="0"/>
              <a:pPr/>
              <a:t>2022-07-11</a:t>
            </a:fld>
            <a:endParaRPr lang="fr-CA"/>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9794CA-53B0-48CD-A7AC-20C360E3A365}"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AD29-A6E6-49C1-8456-2309F832878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7.jpe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2.jpeg"/><Relationship Id="rId4"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CA" b="1" dirty="0" smtClean="0"/>
              <a:t>Démarche de préparation à la première des communions.</a:t>
            </a:r>
            <a:endParaRPr lang="fr-CA" b="1" dirty="0"/>
          </a:p>
        </p:txBody>
      </p:sp>
      <p:pic>
        <p:nvPicPr>
          <p:cNvPr id="1029" name="Picture 5" descr="Résultats de recherche d'images pour « première communion »"/>
          <p:cNvPicPr>
            <a:picLocks noChangeAspect="1" noChangeArrowheads="1"/>
          </p:cNvPicPr>
          <p:nvPr/>
        </p:nvPicPr>
        <p:blipFill>
          <a:blip r:embed="rId2" cstate="print"/>
          <a:srcRect/>
          <a:stretch>
            <a:fillRect/>
          </a:stretch>
        </p:blipFill>
        <p:spPr bwMode="auto">
          <a:xfrm>
            <a:off x="3131840" y="1700808"/>
            <a:ext cx="2952328" cy="2952328"/>
          </a:xfrm>
          <a:prstGeom prst="rect">
            <a:avLst/>
          </a:prstGeom>
          <a:noFill/>
        </p:spPr>
      </p:pic>
      <p:sp>
        <p:nvSpPr>
          <p:cNvPr id="4" name="ZoneTexte 3"/>
          <p:cNvSpPr txBox="1"/>
          <p:nvPr/>
        </p:nvSpPr>
        <p:spPr>
          <a:xfrm>
            <a:off x="1403648" y="4869160"/>
            <a:ext cx="6408712" cy="954107"/>
          </a:xfrm>
          <a:prstGeom prst="rect">
            <a:avLst/>
          </a:prstGeom>
          <a:noFill/>
        </p:spPr>
        <p:txBody>
          <a:bodyPr wrap="square" rtlCol="0">
            <a:spAutoFit/>
          </a:bodyPr>
          <a:lstStyle/>
          <a:p>
            <a:pPr algn="ctr"/>
            <a:r>
              <a:rPr lang="fr-CA" sz="2800" b="1" dirty="0" smtClean="0">
                <a:solidFill>
                  <a:srgbClr val="0718B5"/>
                </a:solidFill>
                <a:latin typeface="Arial" pitchFamily="34" charset="0"/>
                <a:cs typeface="Arial" pitchFamily="34" charset="0"/>
              </a:rPr>
              <a:t>Sur la route des rencontres </a:t>
            </a:r>
          </a:p>
          <a:p>
            <a:pPr algn="ctr"/>
            <a:r>
              <a:rPr lang="fr-CA" sz="2800" b="1" dirty="0" smtClean="0">
                <a:solidFill>
                  <a:srgbClr val="0718B5"/>
                </a:solidFill>
                <a:latin typeface="Arial" pitchFamily="34" charset="0"/>
                <a:cs typeface="Arial" pitchFamily="34" charset="0"/>
              </a:rPr>
              <a:t>Étape 6</a:t>
            </a:r>
            <a:endParaRPr lang="fr-CA" sz="2800" b="1" dirty="0">
              <a:solidFill>
                <a:srgbClr val="0718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un prophète pas comme les autres.jpg"/>
          <p:cNvPicPr>
            <a:picLocks noChangeAspect="1"/>
          </p:cNvPicPr>
          <p:nvPr/>
        </p:nvPicPr>
        <p:blipFill>
          <a:blip r:embed="rId2" cstate="print"/>
          <a:stretch>
            <a:fillRect/>
          </a:stretch>
        </p:blipFill>
        <p:spPr>
          <a:xfrm>
            <a:off x="0" y="0"/>
            <a:ext cx="9144000" cy="4691825"/>
          </a:xfrm>
          <a:prstGeom prst="rect">
            <a:avLst/>
          </a:prstGeom>
        </p:spPr>
      </p:pic>
      <p:sp>
        <p:nvSpPr>
          <p:cNvPr id="3" name="Espace réservé du contenu 2"/>
          <p:cNvSpPr>
            <a:spLocks noGrp="1"/>
          </p:cNvSpPr>
          <p:nvPr>
            <p:ph idx="1"/>
          </p:nvPr>
        </p:nvSpPr>
        <p:spPr>
          <a:xfrm>
            <a:off x="0" y="4572008"/>
            <a:ext cx="9144000" cy="2285992"/>
          </a:xfrm>
          <a:solidFill>
            <a:schemeClr val="accent2">
              <a:lumMod val="60000"/>
              <a:lumOff val="40000"/>
              <a:alpha val="90000"/>
            </a:schemeClr>
          </a:solidFill>
        </p:spPr>
        <p:txBody>
          <a:bodyPr>
            <a:normAutofit fontScale="92500" lnSpcReduction="10000"/>
          </a:bodyPr>
          <a:lstStyle/>
          <a:p>
            <a:pPr>
              <a:buNone/>
            </a:pPr>
            <a:r>
              <a:rPr lang="fr-CA" sz="3000" dirty="0" smtClean="0">
                <a:latin typeface="Arial" pitchFamily="34" charset="0"/>
                <a:cs typeface="Arial" pitchFamily="34" charset="0"/>
              </a:rPr>
              <a:t>Il était toujours accueillant pour les plus démunis, les laissés-pour-compte, les rejetés. </a:t>
            </a:r>
          </a:p>
          <a:p>
            <a:pPr>
              <a:buNone/>
            </a:pPr>
            <a:r>
              <a:rPr lang="fr-CA" sz="3000" dirty="0" smtClean="0">
                <a:latin typeface="Arial" pitchFamily="34" charset="0"/>
                <a:cs typeface="Arial" pitchFamily="34" charset="0"/>
              </a:rPr>
              <a:t>Certains disaient :</a:t>
            </a:r>
          </a:p>
          <a:p>
            <a:pPr>
              <a:buNone/>
            </a:pPr>
            <a:r>
              <a:rPr lang="fr-CA" sz="3000" dirty="0" smtClean="0">
                <a:latin typeface="Arial" pitchFamily="34" charset="0"/>
                <a:cs typeface="Arial" pitchFamily="34" charset="0"/>
              </a:rPr>
              <a:t>Jésus fréquente des bons à rien, des personnes mauvaises, des pécheurs!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714884"/>
            <a:ext cx="9144000" cy="2143116"/>
          </a:xfrm>
          <a:solidFill>
            <a:schemeClr val="accent2">
              <a:lumMod val="60000"/>
              <a:lumOff val="40000"/>
              <a:alpha val="90000"/>
            </a:schemeClr>
          </a:solidFill>
        </p:spPr>
        <p:txBody>
          <a:bodyPr>
            <a:normAutofit/>
          </a:bodyPr>
          <a:lstStyle/>
          <a:p>
            <a:pPr>
              <a:buNone/>
            </a:pPr>
            <a:r>
              <a:rPr lang="fr-CA" sz="3000" dirty="0" smtClean="0">
                <a:latin typeface="Arial" pitchFamily="34" charset="0"/>
                <a:cs typeface="Arial" pitchFamily="34" charset="0"/>
              </a:rPr>
              <a:t>Crois-tu que Jésus se laisse influencer par ces mauvaises langues? Oh non!</a:t>
            </a:r>
          </a:p>
          <a:p>
            <a:pPr>
              <a:buNone/>
            </a:pPr>
            <a:r>
              <a:rPr lang="fr-CA" sz="3000" dirty="0" smtClean="0">
                <a:latin typeface="Arial" pitchFamily="34" charset="0"/>
                <a:cs typeface="Arial" pitchFamily="34" charset="0"/>
              </a:rPr>
              <a:t>Jésus leur répliquait :</a:t>
            </a:r>
          </a:p>
        </p:txBody>
      </p:sp>
      <p:pic>
        <p:nvPicPr>
          <p:cNvPr id="5" name="Image 4" descr="Jésus, un prophète pas comme les autres.jpg"/>
          <p:cNvPicPr>
            <a:picLocks noChangeAspect="1"/>
          </p:cNvPicPr>
          <p:nvPr/>
        </p:nvPicPr>
        <p:blipFill>
          <a:blip r:embed="rId2" cstate="print"/>
          <a:stretch>
            <a:fillRect/>
          </a:stretch>
        </p:blipFill>
        <p:spPr>
          <a:xfrm>
            <a:off x="0" y="0"/>
            <a:ext cx="9144000" cy="46918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un prophète pas comme les autres.jpg"/>
          <p:cNvPicPr>
            <a:picLocks noChangeAspect="1"/>
          </p:cNvPicPr>
          <p:nvPr/>
        </p:nvPicPr>
        <p:blipFill>
          <a:blip r:embed="rId2" cstate="print"/>
          <a:stretch>
            <a:fillRect/>
          </a:stretch>
        </p:blipFill>
        <p:spPr>
          <a:xfrm>
            <a:off x="0" y="0"/>
            <a:ext cx="9144000" cy="4691825"/>
          </a:xfrm>
          <a:prstGeom prst="rect">
            <a:avLst/>
          </a:prstGeom>
        </p:spPr>
      </p:pic>
      <p:sp>
        <p:nvSpPr>
          <p:cNvPr id="3" name="Espace réservé du contenu 2"/>
          <p:cNvSpPr>
            <a:spLocks noGrp="1"/>
          </p:cNvSpPr>
          <p:nvPr>
            <p:ph idx="1"/>
          </p:nvPr>
        </p:nvSpPr>
        <p:spPr>
          <a:xfrm>
            <a:off x="0" y="4572008"/>
            <a:ext cx="9144000" cy="2285992"/>
          </a:xfrm>
          <a:solidFill>
            <a:schemeClr val="accent2">
              <a:lumMod val="60000"/>
              <a:lumOff val="40000"/>
              <a:alpha val="90000"/>
            </a:schemeClr>
          </a:solidFill>
        </p:spPr>
        <p:txBody>
          <a:bodyPr>
            <a:normAutofit lnSpcReduction="10000"/>
          </a:bodyPr>
          <a:lstStyle/>
          <a:p>
            <a:pPr>
              <a:buNone/>
            </a:pPr>
            <a:r>
              <a:rPr lang="fr-CA" sz="3000" dirty="0" smtClean="0">
                <a:latin typeface="Arial" pitchFamily="34" charset="0"/>
                <a:cs typeface="Arial" pitchFamily="34" charset="0"/>
              </a:rPr>
              <a:t>- Est-ce que celui qui va bien a besoin d’un médecin? Comme le médecin qui guérit les malades, je suis venu pour aider toutes les personnes à devenir meilleures, à ouvrir leur cœur à Dieu et aux autres.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596146"/>
          </a:xfrm>
        </p:spPr>
        <p:txBody>
          <a:bodyPr>
            <a:normAutofit fontScale="90000"/>
          </a:bodyPr>
          <a:lstStyle/>
          <a:p>
            <a:r>
              <a:rPr lang="fr-CA" b="1" dirty="0" smtClean="0">
                <a:latin typeface="Arial" pitchFamily="34" charset="0"/>
                <a:cs typeface="Arial" pitchFamily="34" charset="0"/>
              </a:rPr>
              <a:t>Questions sur le récit…</a:t>
            </a:r>
            <a:br>
              <a:rPr lang="fr-CA" b="1" dirty="0" smtClean="0">
                <a:latin typeface="Arial" pitchFamily="34" charset="0"/>
                <a:cs typeface="Arial" pitchFamily="34" charset="0"/>
              </a:rPr>
            </a:br>
            <a:r>
              <a:rPr lang="fr-CA" sz="3600" b="1" dirty="0" smtClean="0">
                <a:latin typeface="Arial" pitchFamily="34" charset="0"/>
                <a:cs typeface="Arial" pitchFamily="34" charset="0"/>
              </a:rPr>
              <a:t>(Jésus, un prophète pas comme les autres)</a:t>
            </a:r>
            <a:endParaRPr lang="fr-CA" sz="3600"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1988840"/>
            <a:ext cx="9144000" cy="4869160"/>
          </a:xfrm>
        </p:spPr>
        <p:txBody>
          <a:bodyPr>
            <a:normAutofit/>
          </a:bodyPr>
          <a:lstStyle/>
          <a:p>
            <a:pPr marL="0" indent="0">
              <a:lnSpc>
                <a:spcPct val="150000"/>
              </a:lnSpc>
              <a:buNone/>
            </a:pPr>
            <a:r>
              <a:rPr lang="fr-CA" dirty="0" smtClean="0"/>
              <a:t>1- De qui Jésus parle-t-il?</a:t>
            </a:r>
          </a:p>
          <a:p>
            <a:pPr marL="0" indent="0">
              <a:lnSpc>
                <a:spcPct val="150000"/>
              </a:lnSpc>
              <a:buNone/>
            </a:pPr>
            <a:r>
              <a:rPr lang="fr-CA" dirty="0" smtClean="0"/>
              <a:t>2- Comment Jésus agit-il avec les personnes?</a:t>
            </a:r>
          </a:p>
          <a:p>
            <a:pPr marL="0" indent="0">
              <a:lnSpc>
                <a:spcPct val="150000"/>
              </a:lnSpc>
              <a:buNone/>
            </a:pPr>
            <a:r>
              <a:rPr lang="fr-CA" dirty="0" smtClean="0"/>
              <a:t>3- Qui sont les nouveaux amis de Jésus? (qui accueille-t-il?)</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Théo Content.jpg"/>
          <p:cNvPicPr>
            <a:picLocks noChangeAspect="1"/>
          </p:cNvPicPr>
          <p:nvPr/>
        </p:nvPicPr>
        <p:blipFill>
          <a:blip r:embed="rId4" cstate="print"/>
          <a:stretch>
            <a:fillRect/>
          </a:stretch>
        </p:blipFill>
        <p:spPr>
          <a:xfrm>
            <a:off x="4714876" y="3214686"/>
            <a:ext cx="1832869" cy="3929066"/>
          </a:xfrm>
          <a:prstGeom prst="rect">
            <a:avLst/>
          </a:prstGeom>
        </p:spPr>
      </p:pic>
      <p:pic>
        <p:nvPicPr>
          <p:cNvPr id="7" name="Image 6" descr="Sophie joyeuse 2.jpg"/>
          <p:cNvPicPr>
            <a:picLocks noChangeAspect="1"/>
          </p:cNvPicPr>
          <p:nvPr/>
        </p:nvPicPr>
        <p:blipFill>
          <a:blip r:embed="rId5" cstate="print"/>
          <a:stretch>
            <a:fillRect/>
          </a:stretch>
        </p:blipFill>
        <p:spPr>
          <a:xfrm>
            <a:off x="2143108" y="3429000"/>
            <a:ext cx="1977381" cy="3429000"/>
          </a:xfrm>
          <a:prstGeom prst="rect">
            <a:avLst/>
          </a:prstGeom>
        </p:spPr>
      </p:pic>
      <p:sp>
        <p:nvSpPr>
          <p:cNvPr id="9" name="Rectangle à coins arrondis 8"/>
          <p:cNvSpPr/>
          <p:nvPr>
            <p:custDataLst>
              <p:tags r:id="rId1"/>
            </p:custDataLst>
          </p:nvPr>
        </p:nvSpPr>
        <p:spPr>
          <a:xfrm>
            <a:off x="4071934" y="214290"/>
            <a:ext cx="4860032" cy="3068960"/>
          </a:xfrm>
          <a:prstGeom prst="wedgeRoundRectCallout">
            <a:avLst>
              <a:gd name="adj1" fmla="val 1519"/>
              <a:gd name="adj2" fmla="val 63583"/>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Tu as raison Sophie. </a:t>
            </a:r>
          </a:p>
          <a:p>
            <a:pPr algn="ctr"/>
            <a:r>
              <a:rPr lang="fr-CA" sz="2800" b="1" dirty="0" smtClean="0">
                <a:solidFill>
                  <a:schemeClr val="tx1"/>
                </a:solidFill>
                <a:latin typeface="Arial" pitchFamily="34" charset="0"/>
                <a:cs typeface="Arial" pitchFamily="34" charset="0"/>
              </a:rPr>
              <a:t>Avec Jésus, la personne passe toujours en premier. </a:t>
            </a:r>
          </a:p>
          <a:p>
            <a:pPr algn="ctr"/>
            <a:r>
              <a:rPr lang="fr-CA" sz="2800" b="1" dirty="0" smtClean="0">
                <a:solidFill>
                  <a:schemeClr val="tx1"/>
                </a:solidFill>
                <a:latin typeface="Arial" pitchFamily="34" charset="0"/>
                <a:cs typeface="Arial" pitchFamily="34" charset="0"/>
              </a:rPr>
              <a:t>Laisse-toi raconter une autre histoire où Jésus agit comme cela…</a:t>
            </a:r>
            <a:endParaRPr lang="fr-CA" sz="2600" b="1" dirty="0" smtClean="0"/>
          </a:p>
        </p:txBody>
      </p:sp>
      <p:sp>
        <p:nvSpPr>
          <p:cNvPr id="5" name="Rectangle à coins arrondis 4"/>
          <p:cNvSpPr/>
          <p:nvPr>
            <p:custDataLst>
              <p:tags r:id="rId2"/>
            </p:custDataLst>
          </p:nvPr>
        </p:nvSpPr>
        <p:spPr>
          <a:xfrm>
            <a:off x="323528" y="404664"/>
            <a:ext cx="3816424" cy="2520280"/>
          </a:xfrm>
          <a:prstGeom prst="wedgeRoundRectCallout">
            <a:avLst>
              <a:gd name="adj1" fmla="val -1917"/>
              <a:gd name="adj2" fmla="val 64066"/>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Jésus aime prendre soin des personnes qu’il rencontre… Il accueille tous ceux et celles qui viennent vers lui…</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Jésus guérit les malades.jpg"/>
          <p:cNvPicPr>
            <a:picLocks noChangeAspect="1"/>
          </p:cNvPicPr>
          <p:nvPr/>
        </p:nvPicPr>
        <p:blipFill>
          <a:blip r:embed="rId2" cstate="print"/>
          <a:stretch>
            <a:fillRect/>
          </a:stretch>
        </p:blipFill>
        <p:spPr>
          <a:xfrm>
            <a:off x="0" y="0"/>
            <a:ext cx="9144000" cy="5083255"/>
          </a:xfrm>
          <a:prstGeom prst="rect">
            <a:avLst/>
          </a:prstGeom>
        </p:spPr>
      </p:pic>
      <p:sp>
        <p:nvSpPr>
          <p:cNvPr id="3" name="Espace réservé du contenu 2"/>
          <p:cNvSpPr>
            <a:spLocks noGrp="1"/>
          </p:cNvSpPr>
          <p:nvPr>
            <p:ph idx="1"/>
          </p:nvPr>
        </p:nvSpPr>
        <p:spPr>
          <a:xfrm>
            <a:off x="0" y="4643446"/>
            <a:ext cx="9144000" cy="2214554"/>
          </a:xfrm>
          <a:solidFill>
            <a:srgbClr val="8BE5A9"/>
          </a:solidFill>
        </p:spPr>
        <p:txBody>
          <a:bodyPr>
            <a:normAutofit fontScale="92500" lnSpcReduction="10000"/>
          </a:bodyPr>
          <a:lstStyle/>
          <a:p>
            <a:pPr>
              <a:buNone/>
            </a:pPr>
            <a:r>
              <a:rPr lang="fr-CA" sz="3000" dirty="0" smtClean="0">
                <a:latin typeface="Arial" pitchFamily="34" charset="0"/>
                <a:cs typeface="Arial" pitchFamily="34" charset="0"/>
              </a:rPr>
              <a:t>Un jour, dans une ville appelée Capharnaüm, il y avait un homme qui ne pouvait pas marcher. Il ne pouvait même pas se lever!</a:t>
            </a:r>
          </a:p>
          <a:p>
            <a:pPr>
              <a:buNone/>
            </a:pPr>
            <a:r>
              <a:rPr lang="fr-CA" sz="3000" dirty="0" smtClean="0">
                <a:latin typeface="Arial" pitchFamily="34" charset="0"/>
                <a:cs typeface="Arial" pitchFamily="34" charset="0"/>
              </a:rPr>
              <a:t>Alors quatre de ses amis, qui avaient entendu parler de Jésus, décidèrent d’emmener l’homme jusqu’à Lui.</a:t>
            </a:r>
            <a:endParaRPr lang="fr-CA" sz="3000" dirty="0">
              <a:latin typeface="Arial" pitchFamily="34" charset="0"/>
              <a:cs typeface="Arial" pitchFamily="34" charset="0"/>
            </a:endParaRPr>
          </a:p>
        </p:txBody>
      </p:sp>
      <p:sp>
        <p:nvSpPr>
          <p:cNvPr id="4" name="ZoneTexte 3"/>
          <p:cNvSpPr txBox="1"/>
          <p:nvPr/>
        </p:nvSpPr>
        <p:spPr>
          <a:xfrm>
            <a:off x="428596" y="571480"/>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Marc 2,1-12</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guérit les malades.jpg"/>
          <p:cNvPicPr>
            <a:picLocks noChangeAspect="1"/>
          </p:cNvPicPr>
          <p:nvPr/>
        </p:nvPicPr>
        <p:blipFill>
          <a:blip r:embed="rId2" cstate="print"/>
          <a:stretch>
            <a:fillRect/>
          </a:stretch>
        </p:blipFill>
        <p:spPr>
          <a:xfrm>
            <a:off x="0" y="0"/>
            <a:ext cx="9144000" cy="5083255"/>
          </a:xfrm>
          <a:prstGeom prst="rect">
            <a:avLst/>
          </a:prstGeom>
        </p:spPr>
      </p:pic>
      <p:sp>
        <p:nvSpPr>
          <p:cNvPr id="3" name="Espace réservé du contenu 2"/>
          <p:cNvSpPr>
            <a:spLocks noGrp="1"/>
          </p:cNvSpPr>
          <p:nvPr>
            <p:ph idx="1"/>
          </p:nvPr>
        </p:nvSpPr>
        <p:spPr>
          <a:xfrm>
            <a:off x="0" y="4857736"/>
            <a:ext cx="9144000" cy="2000264"/>
          </a:xfrm>
          <a:solidFill>
            <a:srgbClr val="8BE5A9"/>
          </a:solidFill>
        </p:spPr>
        <p:txBody>
          <a:bodyPr>
            <a:normAutofit/>
          </a:bodyPr>
          <a:lstStyle/>
          <a:p>
            <a:pPr>
              <a:buNone/>
            </a:pPr>
            <a:r>
              <a:rPr lang="fr-CA" sz="3000" dirty="0" smtClean="0">
                <a:latin typeface="Arial" pitchFamily="34" charset="0"/>
                <a:cs typeface="Arial" pitchFamily="34" charset="0"/>
              </a:rPr>
              <a:t>Alors il prirent une civière pour y déposer leur ami. Ils le soulevèrent et l’emmenèrent à la maison où Jésus se trouvait. Les quatre amis avaient espoir que Jésus puisse guérir le paralysé.</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guérit les malades.jpg"/>
          <p:cNvPicPr>
            <a:picLocks noChangeAspect="1"/>
          </p:cNvPicPr>
          <p:nvPr/>
        </p:nvPicPr>
        <p:blipFill>
          <a:blip r:embed="rId2" cstate="print"/>
          <a:stretch>
            <a:fillRect/>
          </a:stretch>
        </p:blipFill>
        <p:spPr>
          <a:xfrm>
            <a:off x="0" y="0"/>
            <a:ext cx="9144000" cy="5083255"/>
          </a:xfrm>
          <a:prstGeom prst="rect">
            <a:avLst/>
          </a:prstGeom>
        </p:spPr>
      </p:pic>
      <p:sp>
        <p:nvSpPr>
          <p:cNvPr id="3" name="Espace réservé du contenu 2"/>
          <p:cNvSpPr>
            <a:spLocks noGrp="1"/>
          </p:cNvSpPr>
          <p:nvPr>
            <p:ph idx="1"/>
          </p:nvPr>
        </p:nvSpPr>
        <p:spPr>
          <a:xfrm>
            <a:off x="0" y="4500570"/>
            <a:ext cx="9144000" cy="2357430"/>
          </a:xfrm>
          <a:solidFill>
            <a:srgbClr val="8BE5A9"/>
          </a:solidFill>
        </p:spPr>
        <p:txBody>
          <a:bodyPr>
            <a:normAutofit lnSpcReduction="10000"/>
          </a:bodyPr>
          <a:lstStyle/>
          <a:p>
            <a:pPr>
              <a:buNone/>
            </a:pPr>
            <a:r>
              <a:rPr lang="fr-CA" sz="3000" dirty="0" smtClean="0">
                <a:latin typeface="Arial" pitchFamily="34" charset="0"/>
                <a:cs typeface="Arial" pitchFamily="34" charset="0"/>
              </a:rPr>
              <a:t>Devant la maison, SURPRISE!</a:t>
            </a:r>
          </a:p>
          <a:p>
            <a:pPr>
              <a:buNone/>
            </a:pPr>
            <a:r>
              <a:rPr lang="fr-CA" sz="3000" dirty="0" smtClean="0">
                <a:latin typeface="Arial" pitchFamily="34" charset="0"/>
                <a:cs typeface="Arial" pitchFamily="34" charset="0"/>
              </a:rPr>
              <a:t>Il y avait tellement de gens qu’il était absolument impossible d’y entrer pour rencontrer Jésus.</a:t>
            </a:r>
          </a:p>
          <a:p>
            <a:pPr>
              <a:buNone/>
            </a:pPr>
            <a:r>
              <a:rPr lang="fr-CA" sz="3000" dirty="0" smtClean="0">
                <a:latin typeface="Arial" pitchFamily="34" charset="0"/>
                <a:cs typeface="Arial" pitchFamily="34" charset="0"/>
              </a:rPr>
              <a:t>- Essayons l’escalier extérieur à l’arrière de la maison, suggéra l’un des porteurs.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guérit les malades.jpg"/>
          <p:cNvPicPr>
            <a:picLocks noChangeAspect="1"/>
          </p:cNvPicPr>
          <p:nvPr/>
        </p:nvPicPr>
        <p:blipFill>
          <a:blip r:embed="rId2" cstate="print"/>
          <a:stretch>
            <a:fillRect/>
          </a:stretch>
        </p:blipFill>
        <p:spPr>
          <a:xfrm>
            <a:off x="0" y="0"/>
            <a:ext cx="9144000" cy="5083255"/>
          </a:xfrm>
          <a:prstGeom prst="rect">
            <a:avLst/>
          </a:prstGeom>
        </p:spPr>
      </p:pic>
      <p:sp>
        <p:nvSpPr>
          <p:cNvPr id="3" name="Espace réservé du contenu 2"/>
          <p:cNvSpPr>
            <a:spLocks noGrp="1"/>
          </p:cNvSpPr>
          <p:nvPr>
            <p:ph idx="1"/>
          </p:nvPr>
        </p:nvSpPr>
        <p:spPr>
          <a:xfrm>
            <a:off x="0" y="4474896"/>
            <a:ext cx="9144000" cy="2383104"/>
          </a:xfrm>
          <a:solidFill>
            <a:srgbClr val="8BE5A9"/>
          </a:solidFill>
        </p:spPr>
        <p:txBody>
          <a:bodyPr>
            <a:normAutofit fontScale="92500"/>
          </a:bodyPr>
          <a:lstStyle/>
          <a:p>
            <a:pPr>
              <a:buNone/>
            </a:pPr>
            <a:r>
              <a:rPr lang="fr-CA" sz="3000" dirty="0" smtClean="0">
                <a:latin typeface="Arial" pitchFamily="34" charset="0"/>
                <a:cs typeface="Arial" pitchFamily="34" charset="0"/>
              </a:rPr>
              <a:t>Et ils montèrent… tout droit… jusqu’au toit plat fabriqué avec du bois et de la boue séchée. </a:t>
            </a:r>
          </a:p>
          <a:p>
            <a:pPr>
              <a:buNone/>
            </a:pPr>
            <a:r>
              <a:rPr lang="fr-CA" sz="3000" dirty="0" smtClean="0">
                <a:latin typeface="Arial" pitchFamily="34" charset="0"/>
                <a:cs typeface="Arial" pitchFamily="34" charset="0"/>
              </a:rPr>
              <a:t>Une fois sur le toit, les amis se mirent à creuser! Il firent un grand trou, assez grand pour descendre leur ami avec sa civière… Ils le posèrent près de Jésus!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guérit les malades.jpg"/>
          <p:cNvPicPr>
            <a:picLocks noChangeAspect="1"/>
          </p:cNvPicPr>
          <p:nvPr/>
        </p:nvPicPr>
        <p:blipFill>
          <a:blip r:embed="rId2" cstate="print"/>
          <a:stretch>
            <a:fillRect/>
          </a:stretch>
        </p:blipFill>
        <p:spPr>
          <a:xfrm>
            <a:off x="0" y="0"/>
            <a:ext cx="9144000" cy="5083255"/>
          </a:xfrm>
          <a:prstGeom prst="rect">
            <a:avLst/>
          </a:prstGeom>
        </p:spPr>
      </p:pic>
      <p:sp>
        <p:nvSpPr>
          <p:cNvPr id="3" name="Espace réservé du contenu 2"/>
          <p:cNvSpPr>
            <a:spLocks noGrp="1"/>
          </p:cNvSpPr>
          <p:nvPr>
            <p:ph idx="1"/>
          </p:nvPr>
        </p:nvSpPr>
        <p:spPr>
          <a:xfrm>
            <a:off x="0" y="4332020"/>
            <a:ext cx="9144000" cy="2525980"/>
          </a:xfrm>
          <a:solidFill>
            <a:srgbClr val="8BE5A9"/>
          </a:solidFill>
        </p:spPr>
        <p:txBody>
          <a:bodyPr>
            <a:normAutofit/>
          </a:bodyPr>
          <a:lstStyle/>
          <a:p>
            <a:pPr>
              <a:buNone/>
            </a:pPr>
            <a:r>
              <a:rPr lang="fr-CA" sz="3000" dirty="0" smtClean="0">
                <a:latin typeface="Arial" pitchFamily="34" charset="0"/>
                <a:cs typeface="Arial" pitchFamily="34" charset="0"/>
              </a:rPr>
              <a:t>Jésus, étonné, regarda l’homme et se tourna ensuite vers ses amis en levant les yeux et leur sourit en voyant leur foi.</a:t>
            </a:r>
          </a:p>
          <a:p>
            <a:pPr>
              <a:buNone/>
            </a:pPr>
            <a:r>
              <a:rPr lang="fr-CA" sz="3000" dirty="0" smtClean="0">
                <a:latin typeface="Arial" pitchFamily="34" charset="0"/>
                <a:cs typeface="Arial" pitchFamily="34" charset="0"/>
              </a:rPr>
              <a:t>- Vous voulez que je le guérisse, dit Jésus. Eh bien! C’est ce que je vais faire… et complètement!</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5085184"/>
            <a:ext cx="7920880" cy="1362075"/>
          </a:xfrm>
        </p:spPr>
        <p:txBody>
          <a:bodyPr>
            <a:normAutofit fontScale="90000"/>
          </a:bodyPr>
          <a:lstStyle/>
          <a:p>
            <a:r>
              <a:rPr lang="fr-CA" dirty="0" smtClean="0">
                <a:latin typeface="Arial" pitchFamily="34" charset="0"/>
                <a:cs typeface="Arial" pitchFamily="34" charset="0"/>
              </a:rPr>
              <a:t>6- Sur la route de l’amour… Jésus nous invite à le suivre!</a:t>
            </a:r>
            <a:endParaRPr lang="fr-CA" dirty="0">
              <a:latin typeface="Arial" pitchFamily="34" charset="0"/>
              <a:cs typeface="Arial" pitchFamily="34" charset="0"/>
            </a:endParaRPr>
          </a:p>
        </p:txBody>
      </p:sp>
      <p:pic>
        <p:nvPicPr>
          <p:cNvPr id="7" name="Imag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6588224" y="1772816"/>
            <a:ext cx="2022904" cy="3287864"/>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softEdge rad="63500"/>
          </a:effectLst>
        </p:spPr>
      </p:pic>
      <p:pic>
        <p:nvPicPr>
          <p:cNvPr id="2050" name="Picture 2" descr="Résultats de recherche d'images pour « empreintes de pas »"/>
          <p:cNvPicPr>
            <a:picLocks noChangeAspect="1" noChangeArrowheads="1"/>
          </p:cNvPicPr>
          <p:nvPr/>
        </p:nvPicPr>
        <p:blipFill>
          <a:blip r:embed="rId4" cstate="print"/>
          <a:srcRect/>
          <a:stretch>
            <a:fillRect/>
          </a:stretch>
        </p:blipFill>
        <p:spPr bwMode="auto">
          <a:xfrm>
            <a:off x="467544" y="620688"/>
            <a:ext cx="5381948" cy="3573016"/>
          </a:xfrm>
          <a:prstGeom prst="rect">
            <a:avLst/>
          </a:prstGeom>
          <a:noFill/>
        </p:spPr>
      </p:pic>
    </p:spTree>
    <p:extLst>
      <p:ext uri="{BB962C8B-B14F-4D97-AF65-F5344CB8AC3E}">
        <p14:creationId xmlns:p14="http://schemas.microsoft.com/office/powerpoint/2010/main" xmlns="" val="359970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guérit les malades.jpg"/>
          <p:cNvPicPr>
            <a:picLocks noChangeAspect="1"/>
          </p:cNvPicPr>
          <p:nvPr/>
        </p:nvPicPr>
        <p:blipFill>
          <a:blip r:embed="rId2" cstate="print"/>
          <a:stretch>
            <a:fillRect/>
          </a:stretch>
        </p:blipFill>
        <p:spPr>
          <a:xfrm>
            <a:off x="0" y="0"/>
            <a:ext cx="9144000" cy="5083255"/>
          </a:xfrm>
          <a:prstGeom prst="rect">
            <a:avLst/>
          </a:prstGeom>
        </p:spPr>
      </p:pic>
      <p:sp>
        <p:nvSpPr>
          <p:cNvPr id="3" name="Espace réservé du contenu 2"/>
          <p:cNvSpPr>
            <a:spLocks noGrp="1"/>
          </p:cNvSpPr>
          <p:nvPr>
            <p:ph idx="1"/>
          </p:nvPr>
        </p:nvSpPr>
        <p:spPr>
          <a:xfrm>
            <a:off x="0" y="4403458"/>
            <a:ext cx="9144000" cy="2454542"/>
          </a:xfrm>
          <a:solidFill>
            <a:srgbClr val="8BE5A9"/>
          </a:solidFill>
        </p:spPr>
        <p:txBody>
          <a:bodyPr>
            <a:normAutofit fontScale="92500" lnSpcReduction="20000"/>
          </a:bodyPr>
          <a:lstStyle/>
          <a:p>
            <a:pPr>
              <a:buNone/>
            </a:pPr>
            <a:r>
              <a:rPr lang="fr-CA" sz="3000" dirty="0" smtClean="0">
                <a:latin typeface="Arial" pitchFamily="34" charset="0"/>
                <a:cs typeface="Arial" pitchFamily="34" charset="0"/>
              </a:rPr>
              <a:t>Jésus, se tournant vers l’homme, lui dit :</a:t>
            </a:r>
          </a:p>
          <a:p>
            <a:pPr>
              <a:buFontTx/>
              <a:buChar char="-"/>
            </a:pPr>
            <a:r>
              <a:rPr lang="fr-CA" sz="3000" dirty="0" smtClean="0">
                <a:latin typeface="Arial" pitchFamily="34" charset="0"/>
                <a:cs typeface="Arial" pitchFamily="34" charset="0"/>
              </a:rPr>
              <a:t>Toutes tes mauvaises actions te sont pardonnées!</a:t>
            </a:r>
          </a:p>
          <a:p>
            <a:pPr>
              <a:buNone/>
            </a:pPr>
            <a:r>
              <a:rPr lang="fr-CA" sz="3000" dirty="0" smtClean="0">
                <a:latin typeface="Arial" pitchFamily="34" charset="0"/>
                <a:cs typeface="Arial" pitchFamily="34" charset="0"/>
              </a:rPr>
              <a:t>Les pharisiens, ceux qui n’aimaient pas Jésus, ronchonnaient! </a:t>
            </a:r>
          </a:p>
          <a:p>
            <a:pPr>
              <a:buNone/>
            </a:pPr>
            <a:r>
              <a:rPr lang="fr-CA" sz="3000" dirty="0" smtClean="0">
                <a:latin typeface="Arial" pitchFamily="34" charset="0"/>
                <a:cs typeface="Arial" pitchFamily="34" charset="0"/>
              </a:rPr>
              <a:t>- Dieu seul peut pardonner les péchés, les manques d’amour!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guérit les malades.jpg"/>
          <p:cNvPicPr>
            <a:picLocks noChangeAspect="1"/>
          </p:cNvPicPr>
          <p:nvPr/>
        </p:nvPicPr>
        <p:blipFill>
          <a:blip r:embed="rId2" cstate="print"/>
          <a:stretch>
            <a:fillRect/>
          </a:stretch>
        </p:blipFill>
        <p:spPr>
          <a:xfrm>
            <a:off x="0" y="0"/>
            <a:ext cx="9144000" cy="5083255"/>
          </a:xfrm>
          <a:prstGeom prst="rect">
            <a:avLst/>
          </a:prstGeom>
        </p:spPr>
      </p:pic>
      <p:sp>
        <p:nvSpPr>
          <p:cNvPr id="3" name="Espace réservé du contenu 2"/>
          <p:cNvSpPr>
            <a:spLocks noGrp="1"/>
          </p:cNvSpPr>
          <p:nvPr>
            <p:ph idx="1"/>
          </p:nvPr>
        </p:nvSpPr>
        <p:spPr>
          <a:xfrm>
            <a:off x="0" y="4689210"/>
            <a:ext cx="9144000" cy="2168790"/>
          </a:xfrm>
          <a:solidFill>
            <a:srgbClr val="8BE5A9"/>
          </a:solidFill>
        </p:spPr>
        <p:txBody>
          <a:bodyPr>
            <a:normAutofit/>
          </a:bodyPr>
          <a:lstStyle/>
          <a:p>
            <a:pPr>
              <a:buNone/>
            </a:pPr>
            <a:r>
              <a:rPr lang="fr-CA" sz="3000" dirty="0" smtClean="0">
                <a:latin typeface="Arial" pitchFamily="34" charset="0"/>
                <a:cs typeface="Arial" pitchFamily="34" charset="0"/>
              </a:rPr>
              <a:t>Voyant cela, Jésus dit à l’homme. Lève-toi, prends ta civière et retourne chez toi!</a:t>
            </a:r>
          </a:p>
          <a:p>
            <a:pPr>
              <a:buNone/>
            </a:pPr>
            <a:r>
              <a:rPr lang="fr-CA" sz="3000" dirty="0" smtClean="0">
                <a:latin typeface="Arial" pitchFamily="34" charset="0"/>
                <a:cs typeface="Arial" pitchFamily="34" charset="0"/>
              </a:rPr>
              <a:t>Jésus accomplit ce signe pour démontrer qu’il a l’autorité de pardonner au nom de Dieu!</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 2.jpg"/>
          <p:cNvPicPr>
            <a:picLocks noChangeAspect="1"/>
          </p:cNvPicPr>
          <p:nvPr/>
        </p:nvPicPr>
        <p:blipFill>
          <a:blip r:embed="rId4" cstate="print"/>
          <a:stretch>
            <a:fillRect/>
          </a:stretch>
        </p:blipFill>
        <p:spPr>
          <a:xfrm>
            <a:off x="1214414" y="2416956"/>
            <a:ext cx="2071702" cy="4441044"/>
          </a:xfrm>
          <a:prstGeom prst="rect">
            <a:avLst/>
          </a:prstGeom>
        </p:spPr>
      </p:pic>
      <p:pic>
        <p:nvPicPr>
          <p:cNvPr id="8" name="Image 7" descr="Sophie joyeuse.jpg"/>
          <p:cNvPicPr>
            <a:picLocks noChangeAspect="1"/>
          </p:cNvPicPr>
          <p:nvPr/>
        </p:nvPicPr>
        <p:blipFill>
          <a:blip r:embed="rId5" cstate="print"/>
          <a:stretch>
            <a:fillRect/>
          </a:stretch>
        </p:blipFill>
        <p:spPr>
          <a:xfrm>
            <a:off x="4572000" y="3286124"/>
            <a:ext cx="1856043" cy="3218585"/>
          </a:xfrm>
          <a:prstGeom prst="rect">
            <a:avLst/>
          </a:prstGeom>
        </p:spPr>
      </p:pic>
      <p:sp>
        <p:nvSpPr>
          <p:cNvPr id="9" name="Rectangle à coins arrondis 8"/>
          <p:cNvSpPr/>
          <p:nvPr>
            <p:custDataLst>
              <p:tags r:id="rId1"/>
            </p:custDataLst>
          </p:nvPr>
        </p:nvSpPr>
        <p:spPr>
          <a:xfrm>
            <a:off x="285720" y="428604"/>
            <a:ext cx="3456384" cy="2160240"/>
          </a:xfrm>
          <a:prstGeom prst="wedgeRoundRectCallout">
            <a:avLst>
              <a:gd name="adj1" fmla="val -12986"/>
              <a:gd name="adj2" fmla="val 74447"/>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Dans le temps de Jésus,  les enfants étaient mis de côté.</a:t>
            </a:r>
            <a:endParaRPr lang="fr-CA" sz="2600" b="1" dirty="0" smtClean="0">
              <a:solidFill>
                <a:schemeClr val="tx1"/>
              </a:solidFill>
              <a:latin typeface="Arial" pitchFamily="34" charset="0"/>
              <a:cs typeface="Arial" pitchFamily="34" charset="0"/>
            </a:endParaRPr>
          </a:p>
        </p:txBody>
      </p:sp>
      <p:sp>
        <p:nvSpPr>
          <p:cNvPr id="5" name="Rectangle à coins arrondis 4"/>
          <p:cNvSpPr/>
          <p:nvPr>
            <p:custDataLst>
              <p:tags r:id="rId2"/>
            </p:custDataLst>
          </p:nvPr>
        </p:nvSpPr>
        <p:spPr>
          <a:xfrm>
            <a:off x="4499992" y="285728"/>
            <a:ext cx="3744416" cy="2639216"/>
          </a:xfrm>
          <a:prstGeom prst="wedgeRoundRectCallout">
            <a:avLst>
              <a:gd name="adj1" fmla="val 6220"/>
              <a:gd name="adj2" fmla="val 67505"/>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vais vous raconter une histoire pour vous faire voir comment Jésus agit avec les enfants…</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t les enfants.jpg"/>
          <p:cNvPicPr>
            <a:picLocks noChangeAspect="1"/>
          </p:cNvPicPr>
          <p:nvPr/>
        </p:nvPicPr>
        <p:blipFill>
          <a:blip r:embed="rId2" cstate="print"/>
          <a:stretch>
            <a:fillRect/>
          </a:stretch>
        </p:blipFill>
        <p:spPr>
          <a:xfrm>
            <a:off x="0" y="0"/>
            <a:ext cx="9144000" cy="5637114"/>
          </a:xfrm>
          <a:prstGeom prst="rect">
            <a:avLst/>
          </a:prstGeom>
        </p:spPr>
      </p:pic>
      <p:sp>
        <p:nvSpPr>
          <p:cNvPr id="3" name="Espace réservé du contenu 2"/>
          <p:cNvSpPr>
            <a:spLocks noGrp="1"/>
          </p:cNvSpPr>
          <p:nvPr>
            <p:ph idx="1"/>
          </p:nvPr>
        </p:nvSpPr>
        <p:spPr>
          <a:xfrm>
            <a:off x="0" y="4929198"/>
            <a:ext cx="9144000" cy="1928802"/>
          </a:xfrm>
          <a:solidFill>
            <a:srgbClr val="A5A5CB">
              <a:alpha val="90000"/>
            </a:srgbClr>
          </a:solidFill>
        </p:spPr>
        <p:txBody>
          <a:bodyPr>
            <a:normAutofit fontScale="92500"/>
          </a:bodyPr>
          <a:lstStyle/>
          <a:p>
            <a:pPr>
              <a:buNone/>
            </a:pPr>
            <a:r>
              <a:rPr lang="fr-CA" sz="3000" dirty="0" smtClean="0">
                <a:latin typeface="Arial" pitchFamily="34" charset="0"/>
                <a:cs typeface="Arial" pitchFamily="34" charset="0"/>
              </a:rPr>
              <a:t>Quelque temps après, sur le chemin de Capharnaüm, les disciples de Jésus se mirent à se chamailler : ils voulaient savoir qui, parmi eux, était le plus grand.</a:t>
            </a:r>
          </a:p>
          <a:p>
            <a:pPr>
              <a:buNone/>
            </a:pPr>
            <a:r>
              <a:rPr lang="fr-CA" sz="3000" dirty="0" smtClean="0">
                <a:latin typeface="Arial" pitchFamily="34" charset="0"/>
                <a:cs typeface="Arial" pitchFamily="34" charset="0"/>
              </a:rPr>
              <a:t>Arrivé à Capharnaüm, Jésus leur demanda?</a:t>
            </a:r>
            <a:endParaRPr lang="fr-CA" sz="3000" dirty="0">
              <a:latin typeface="Arial" pitchFamily="34" charset="0"/>
              <a:cs typeface="Arial" pitchFamily="34" charset="0"/>
            </a:endParaRPr>
          </a:p>
        </p:txBody>
      </p:sp>
      <p:sp>
        <p:nvSpPr>
          <p:cNvPr id="4" name="ZoneTexte 3"/>
          <p:cNvSpPr txBox="1"/>
          <p:nvPr/>
        </p:nvSpPr>
        <p:spPr>
          <a:xfrm>
            <a:off x="4357686" y="571480"/>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Matthieu 18,1-5</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t les enfants.jpg"/>
          <p:cNvPicPr>
            <a:picLocks noChangeAspect="1"/>
          </p:cNvPicPr>
          <p:nvPr/>
        </p:nvPicPr>
        <p:blipFill>
          <a:blip r:embed="rId2" cstate="print"/>
          <a:stretch>
            <a:fillRect/>
          </a:stretch>
        </p:blipFill>
        <p:spPr>
          <a:xfrm>
            <a:off x="0" y="0"/>
            <a:ext cx="9144000" cy="5637114"/>
          </a:xfrm>
          <a:prstGeom prst="rect">
            <a:avLst/>
          </a:prstGeom>
        </p:spPr>
      </p:pic>
      <p:sp>
        <p:nvSpPr>
          <p:cNvPr id="3" name="Espace réservé du contenu 2"/>
          <p:cNvSpPr>
            <a:spLocks noGrp="1"/>
          </p:cNvSpPr>
          <p:nvPr>
            <p:ph idx="1"/>
          </p:nvPr>
        </p:nvSpPr>
        <p:spPr>
          <a:xfrm>
            <a:off x="0" y="4500570"/>
            <a:ext cx="9144000" cy="2357430"/>
          </a:xfrm>
          <a:solidFill>
            <a:srgbClr val="A5A5CB">
              <a:alpha val="90000"/>
            </a:srgbClr>
          </a:solidFill>
        </p:spPr>
        <p:txBody>
          <a:bodyPr>
            <a:normAutofit lnSpcReduction="10000"/>
          </a:bodyPr>
          <a:lstStyle/>
          <a:p>
            <a:pPr>
              <a:buFontTx/>
              <a:buChar char="-"/>
            </a:pPr>
            <a:r>
              <a:rPr lang="fr-CA" sz="3000" dirty="0" smtClean="0">
                <a:latin typeface="Arial" pitchFamily="34" charset="0"/>
                <a:cs typeface="Arial" pitchFamily="34" charset="0"/>
              </a:rPr>
              <a:t>Vous parliez de quoi sur le chemin?</a:t>
            </a:r>
          </a:p>
          <a:p>
            <a:pPr>
              <a:buNone/>
            </a:pPr>
            <a:r>
              <a:rPr lang="fr-CA" sz="3000" dirty="0" smtClean="0">
                <a:latin typeface="Arial" pitchFamily="34" charset="0"/>
                <a:cs typeface="Arial" pitchFamily="34" charset="0"/>
              </a:rPr>
              <a:t>Les disciples baissèrent les yeux et se turent. Ils avaient honte de leurs propos.</a:t>
            </a:r>
          </a:p>
          <a:p>
            <a:pPr>
              <a:buNone/>
            </a:pPr>
            <a:r>
              <a:rPr lang="fr-CA" sz="3000" dirty="0" smtClean="0">
                <a:latin typeface="Arial" pitchFamily="34" charset="0"/>
                <a:cs typeface="Arial" pitchFamily="34" charset="0"/>
              </a:rPr>
              <a:t>Tout près de l’endroit où ils se tenaient, il y avait des enfants qui jouaient.</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t les enfants.jpg"/>
          <p:cNvPicPr>
            <a:picLocks noChangeAspect="1"/>
          </p:cNvPicPr>
          <p:nvPr/>
        </p:nvPicPr>
        <p:blipFill>
          <a:blip r:embed="rId2" cstate="print"/>
          <a:stretch>
            <a:fillRect/>
          </a:stretch>
        </p:blipFill>
        <p:spPr>
          <a:xfrm>
            <a:off x="0" y="0"/>
            <a:ext cx="9144000" cy="5637114"/>
          </a:xfrm>
          <a:prstGeom prst="rect">
            <a:avLst/>
          </a:prstGeom>
        </p:spPr>
      </p:pic>
      <p:sp>
        <p:nvSpPr>
          <p:cNvPr id="3" name="Espace réservé du contenu 2"/>
          <p:cNvSpPr>
            <a:spLocks noGrp="1"/>
          </p:cNvSpPr>
          <p:nvPr>
            <p:ph idx="1"/>
          </p:nvPr>
        </p:nvSpPr>
        <p:spPr>
          <a:xfrm>
            <a:off x="0" y="4572008"/>
            <a:ext cx="9144000" cy="2285992"/>
          </a:xfrm>
          <a:solidFill>
            <a:srgbClr val="A5A5CB">
              <a:alpha val="90000"/>
            </a:srgbClr>
          </a:solidFill>
        </p:spPr>
        <p:txBody>
          <a:bodyPr>
            <a:normAutofit lnSpcReduction="10000"/>
          </a:bodyPr>
          <a:lstStyle/>
          <a:p>
            <a:pPr>
              <a:buNone/>
            </a:pPr>
            <a:r>
              <a:rPr lang="fr-CA" sz="3000" dirty="0" smtClean="0">
                <a:latin typeface="Arial" pitchFamily="34" charset="0"/>
                <a:cs typeface="Arial" pitchFamily="34" charset="0"/>
              </a:rPr>
              <a:t>Jésus en appela un, après l’avoir embrassé il le plaça au milieu d’eux et dit :</a:t>
            </a:r>
          </a:p>
          <a:p>
            <a:pPr>
              <a:buNone/>
            </a:pPr>
            <a:r>
              <a:rPr lang="fr-CA" sz="3000" dirty="0" smtClean="0">
                <a:latin typeface="Arial" pitchFamily="34" charset="0"/>
                <a:cs typeface="Arial" pitchFamily="34" charset="0"/>
              </a:rPr>
              <a:t>- En vérité, je vous le dis, si vous ne retournez pas à l’état des enfants, vous n’entrerez pas dans le Royaume des cieux.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t les enfants.jpg"/>
          <p:cNvPicPr>
            <a:picLocks noChangeAspect="1"/>
          </p:cNvPicPr>
          <p:nvPr/>
        </p:nvPicPr>
        <p:blipFill>
          <a:blip r:embed="rId2" cstate="print"/>
          <a:stretch>
            <a:fillRect/>
          </a:stretch>
        </p:blipFill>
        <p:spPr>
          <a:xfrm>
            <a:off x="0" y="0"/>
            <a:ext cx="9144000" cy="5637114"/>
          </a:xfrm>
          <a:prstGeom prst="rect">
            <a:avLst/>
          </a:prstGeom>
        </p:spPr>
      </p:pic>
      <p:sp>
        <p:nvSpPr>
          <p:cNvPr id="3" name="Espace réservé du contenu 2"/>
          <p:cNvSpPr>
            <a:spLocks noGrp="1"/>
          </p:cNvSpPr>
          <p:nvPr>
            <p:ph idx="1"/>
          </p:nvPr>
        </p:nvSpPr>
        <p:spPr>
          <a:xfrm>
            <a:off x="0" y="4903524"/>
            <a:ext cx="9144000" cy="1954476"/>
          </a:xfrm>
          <a:solidFill>
            <a:srgbClr val="A5A5CB">
              <a:alpha val="90000"/>
            </a:srgbClr>
          </a:solidFill>
        </p:spPr>
        <p:txBody>
          <a:bodyPr>
            <a:normAutofit lnSpcReduction="10000"/>
          </a:bodyPr>
          <a:lstStyle/>
          <a:p>
            <a:pPr>
              <a:buNone/>
            </a:pPr>
            <a:r>
              <a:rPr lang="fr-CA" sz="3000" dirty="0" smtClean="0">
                <a:latin typeface="Arial" pitchFamily="34" charset="0"/>
                <a:cs typeface="Arial" pitchFamily="34" charset="0"/>
              </a:rPr>
              <a:t>Celui qui se fera petit comme cet enfant, celui-là sera le plus grand dans le Royaume des cieux.</a:t>
            </a:r>
          </a:p>
          <a:p>
            <a:pPr>
              <a:buNone/>
            </a:pPr>
            <a:r>
              <a:rPr lang="fr-CA" sz="3000" dirty="0" smtClean="0">
                <a:latin typeface="Arial" pitchFamily="34" charset="0"/>
                <a:cs typeface="Arial" pitchFamily="34" charset="0"/>
              </a:rPr>
              <a:t>Les premiers seront les derniers, et les derniers seront les premiers!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ophie joyeuse.jpg"/>
          <p:cNvPicPr>
            <a:picLocks noChangeAspect="1"/>
          </p:cNvPicPr>
          <p:nvPr/>
        </p:nvPicPr>
        <p:blipFill>
          <a:blip r:embed="rId4" cstate="print"/>
          <a:stretch>
            <a:fillRect/>
          </a:stretch>
        </p:blipFill>
        <p:spPr>
          <a:xfrm>
            <a:off x="4071934" y="3357562"/>
            <a:ext cx="1785950" cy="3097037"/>
          </a:xfrm>
          <a:prstGeom prst="rect">
            <a:avLst/>
          </a:prstGeom>
        </p:spPr>
      </p:pic>
      <p:pic>
        <p:nvPicPr>
          <p:cNvPr id="6" name="Image 5" descr="Théo Content 2.jpg"/>
          <p:cNvPicPr>
            <a:picLocks noChangeAspect="1"/>
          </p:cNvPicPr>
          <p:nvPr/>
        </p:nvPicPr>
        <p:blipFill>
          <a:blip r:embed="rId5" cstate="print"/>
          <a:stretch>
            <a:fillRect/>
          </a:stretch>
        </p:blipFill>
        <p:spPr>
          <a:xfrm>
            <a:off x="1857356" y="3071810"/>
            <a:ext cx="1899519" cy="4071942"/>
          </a:xfrm>
          <a:prstGeom prst="rect">
            <a:avLst/>
          </a:prstGeom>
        </p:spPr>
      </p:pic>
      <p:sp>
        <p:nvSpPr>
          <p:cNvPr id="9" name="Rectangle à coins arrondis 8"/>
          <p:cNvSpPr/>
          <p:nvPr>
            <p:custDataLst>
              <p:tags r:id="rId1"/>
            </p:custDataLst>
          </p:nvPr>
        </p:nvSpPr>
        <p:spPr>
          <a:xfrm>
            <a:off x="179512" y="188640"/>
            <a:ext cx="5184576" cy="2808312"/>
          </a:xfrm>
          <a:prstGeom prst="wedgeRoundRectCallout">
            <a:avLst>
              <a:gd name="adj1" fmla="val -9589"/>
              <a:gd name="adj2" fmla="val 63427"/>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Pour nous faire comprendre des choses, Jésus aimait se servir d’histoires, des comparaisons qui nous aident à comprendre.</a:t>
            </a:r>
            <a:endParaRPr lang="fr-CA" sz="2600" b="1" dirty="0" smtClean="0"/>
          </a:p>
        </p:txBody>
      </p:sp>
      <p:sp>
        <p:nvSpPr>
          <p:cNvPr id="5" name="Rectangle à coins arrondis 4"/>
          <p:cNvSpPr/>
          <p:nvPr>
            <p:custDataLst>
              <p:tags r:id="rId2"/>
            </p:custDataLst>
          </p:nvPr>
        </p:nvSpPr>
        <p:spPr>
          <a:xfrm>
            <a:off x="6715140" y="1071546"/>
            <a:ext cx="2177340" cy="1997414"/>
          </a:xfrm>
          <a:prstGeom prst="wedgeRoundRectCallout">
            <a:avLst>
              <a:gd name="adj1" fmla="val -101619"/>
              <a:gd name="adj2" fmla="val 98925"/>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Laisse-toi raconter…</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parabole de la semence.jpg"/>
          <p:cNvPicPr>
            <a:picLocks noChangeAspect="1"/>
          </p:cNvPicPr>
          <p:nvPr/>
        </p:nvPicPr>
        <p:blipFill>
          <a:blip r:embed="rId2" cstate="print"/>
          <a:stretch>
            <a:fillRect/>
          </a:stretch>
        </p:blipFill>
        <p:spPr>
          <a:xfrm>
            <a:off x="0" y="0"/>
            <a:ext cx="9144000" cy="5177510"/>
          </a:xfrm>
          <a:prstGeom prst="rect">
            <a:avLst/>
          </a:prstGeom>
        </p:spPr>
      </p:pic>
      <p:sp>
        <p:nvSpPr>
          <p:cNvPr id="3" name="Espace réservé du contenu 2"/>
          <p:cNvSpPr>
            <a:spLocks noGrp="1"/>
          </p:cNvSpPr>
          <p:nvPr>
            <p:ph idx="1"/>
          </p:nvPr>
        </p:nvSpPr>
        <p:spPr>
          <a:xfrm>
            <a:off x="0" y="5000636"/>
            <a:ext cx="9144000" cy="1857364"/>
          </a:xfrm>
          <a:solidFill>
            <a:srgbClr val="FFFF00">
              <a:alpha val="65000"/>
            </a:srgbClr>
          </a:solidFill>
        </p:spPr>
        <p:txBody>
          <a:bodyPr>
            <a:normAutofit lnSpcReduction="10000"/>
          </a:bodyPr>
          <a:lstStyle/>
          <a:p>
            <a:pPr>
              <a:buNone/>
            </a:pPr>
            <a:r>
              <a:rPr lang="fr-CA" sz="3000" dirty="0" smtClean="0">
                <a:latin typeface="Arial" pitchFamily="34" charset="0"/>
                <a:cs typeface="Arial" pitchFamily="34" charset="0"/>
              </a:rPr>
              <a:t>Ces « histoires comparaisons », nous appelons cela des paraboles. Tu as certainement déjà entendu dire qu’une image vaut mille mots. C’est justement ça l’idée… </a:t>
            </a:r>
          </a:p>
          <a:p>
            <a:pPr>
              <a:buNone/>
            </a:pPr>
            <a:endParaRPr lang="fr-CA" sz="3000" dirty="0">
              <a:latin typeface="Arial" pitchFamily="34" charset="0"/>
              <a:cs typeface="Arial" pitchFamily="34" charset="0"/>
            </a:endParaRPr>
          </a:p>
        </p:txBody>
      </p:sp>
      <p:sp>
        <p:nvSpPr>
          <p:cNvPr id="4" name="ZoneTexte 3"/>
          <p:cNvSpPr txBox="1"/>
          <p:nvPr/>
        </p:nvSpPr>
        <p:spPr>
          <a:xfrm>
            <a:off x="2928926" y="785794"/>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Matthieu 13,1-9</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parabole de la semence.jpg"/>
          <p:cNvPicPr>
            <a:picLocks noChangeAspect="1"/>
          </p:cNvPicPr>
          <p:nvPr/>
        </p:nvPicPr>
        <p:blipFill>
          <a:blip r:embed="rId2" cstate="print"/>
          <a:stretch>
            <a:fillRect/>
          </a:stretch>
        </p:blipFill>
        <p:spPr>
          <a:xfrm>
            <a:off x="0" y="0"/>
            <a:ext cx="9144000" cy="5177510"/>
          </a:xfrm>
          <a:prstGeom prst="rect">
            <a:avLst/>
          </a:prstGeom>
        </p:spPr>
      </p:pic>
      <p:sp>
        <p:nvSpPr>
          <p:cNvPr id="3" name="Espace réservé du contenu 2"/>
          <p:cNvSpPr>
            <a:spLocks noGrp="1"/>
          </p:cNvSpPr>
          <p:nvPr>
            <p:ph idx="1"/>
          </p:nvPr>
        </p:nvSpPr>
        <p:spPr>
          <a:xfrm>
            <a:off x="0" y="4643446"/>
            <a:ext cx="9144000" cy="2214554"/>
          </a:xfrm>
          <a:solidFill>
            <a:srgbClr val="FFFF00">
              <a:alpha val="65000"/>
            </a:srgbClr>
          </a:solidFill>
        </p:spPr>
        <p:txBody>
          <a:bodyPr>
            <a:normAutofit fontScale="85000" lnSpcReduction="20000"/>
          </a:bodyPr>
          <a:lstStyle/>
          <a:p>
            <a:pPr>
              <a:buNone/>
            </a:pPr>
            <a:r>
              <a:rPr lang="fr-CA" sz="3000" dirty="0" smtClean="0">
                <a:latin typeface="Arial" pitchFamily="34" charset="0"/>
                <a:cs typeface="Arial" pitchFamily="34" charset="0"/>
              </a:rPr>
              <a:t>Un jour au bord du lac, la foule était nombreuse et se pressait autour de Jésus. Il monta alors dans une barque pour s’éloigner un peu de la rive.</a:t>
            </a:r>
          </a:p>
          <a:p>
            <a:pPr>
              <a:buNone/>
            </a:pPr>
            <a:r>
              <a:rPr lang="fr-CA" sz="3000" dirty="0" smtClean="0">
                <a:latin typeface="Arial" pitchFamily="34" charset="0"/>
                <a:cs typeface="Arial" pitchFamily="34" charset="0"/>
              </a:rPr>
              <a:t>Jésus s’y assit et leur raconta cette histoire :</a:t>
            </a:r>
          </a:p>
          <a:p>
            <a:pPr>
              <a:buNone/>
            </a:pPr>
            <a:r>
              <a:rPr lang="fr-CA" sz="3000" dirty="0" smtClean="0">
                <a:latin typeface="Arial" pitchFamily="34" charset="0"/>
                <a:cs typeface="Arial" pitchFamily="34" charset="0"/>
              </a:rPr>
              <a:t>- Un homme sortit semer. Comme il propageait les graines, certaines tombèrent sur le bord du chemin.</a:t>
            </a:r>
          </a:p>
          <a:p>
            <a:pPr>
              <a:buNone/>
            </a:pP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Sophie joyeuse.jpg"/>
          <p:cNvPicPr>
            <a:picLocks noChangeAspect="1"/>
          </p:cNvPicPr>
          <p:nvPr/>
        </p:nvPicPr>
        <p:blipFill>
          <a:blip r:embed="rId4" cstate="print"/>
          <a:stretch>
            <a:fillRect/>
          </a:stretch>
        </p:blipFill>
        <p:spPr>
          <a:xfrm>
            <a:off x="1857356" y="3071810"/>
            <a:ext cx="2061638" cy="3575110"/>
          </a:xfrm>
          <a:prstGeom prst="rect">
            <a:avLst/>
          </a:prstGeom>
        </p:spPr>
      </p:pic>
      <p:pic>
        <p:nvPicPr>
          <p:cNvPr id="12" name="Image 11" descr="Théo Content.jpg"/>
          <p:cNvPicPr>
            <a:picLocks noChangeAspect="1"/>
          </p:cNvPicPr>
          <p:nvPr/>
        </p:nvPicPr>
        <p:blipFill>
          <a:blip r:embed="rId5" cstate="print"/>
          <a:stretch>
            <a:fillRect/>
          </a:stretch>
        </p:blipFill>
        <p:spPr>
          <a:xfrm>
            <a:off x="4258468" y="2571745"/>
            <a:ext cx="2099481" cy="4500594"/>
          </a:xfrm>
          <a:prstGeom prst="rect">
            <a:avLst/>
          </a:prstGeom>
        </p:spPr>
      </p:pic>
      <p:sp>
        <p:nvSpPr>
          <p:cNvPr id="7" name="Rectangle à coins arrondis 6"/>
          <p:cNvSpPr/>
          <p:nvPr>
            <p:custDataLst>
              <p:tags r:id="rId1"/>
            </p:custDataLst>
          </p:nvPr>
        </p:nvSpPr>
        <p:spPr>
          <a:xfrm>
            <a:off x="214282" y="428604"/>
            <a:ext cx="4536504" cy="2088232"/>
          </a:xfrm>
          <a:prstGeom prst="wedgeRoundRectCallout">
            <a:avLst>
              <a:gd name="adj1" fmla="val 14357"/>
              <a:gd name="adj2" fmla="val 77307"/>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Théo, j’aimerais te parler de mon cousin… Il est tellement extraordinaire!</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929190" y="357166"/>
            <a:ext cx="3816424" cy="2088232"/>
          </a:xfrm>
          <a:prstGeom prst="wedgeRoundRectCallout">
            <a:avLst>
              <a:gd name="adj1" fmla="val -31671"/>
              <a:gd name="adj2" fmla="val 61389"/>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ne suis pas ton cousin…  mais on dirait que tu parles de moi!</a:t>
            </a:r>
            <a:endParaRPr lang="fr-CA" sz="2800" b="1" dirty="0">
              <a:solidFill>
                <a:schemeClr val="tx1"/>
              </a:solidFill>
              <a:latin typeface="Arial" pitchFamily="34" charset="0"/>
              <a:cs typeface="Arial" pitchFamily="34" charset="0"/>
            </a:endParaRPr>
          </a:p>
        </p:txBody>
      </p:sp>
      <p:sp>
        <p:nvSpPr>
          <p:cNvPr id="8" name="Pensées 7"/>
          <p:cNvSpPr/>
          <p:nvPr/>
        </p:nvSpPr>
        <p:spPr>
          <a:xfrm>
            <a:off x="6767736" y="2643182"/>
            <a:ext cx="2376264" cy="2448272"/>
          </a:xfrm>
          <a:prstGeom prst="cloudCallout">
            <a:avLst>
              <a:gd name="adj1" fmla="val -77948"/>
              <a:gd name="adj2" fmla="val -90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7410" name="Picture 2" descr="Image associée"/>
          <p:cNvPicPr>
            <a:picLocks noChangeAspect="1" noChangeArrowheads="1"/>
          </p:cNvPicPr>
          <p:nvPr/>
        </p:nvPicPr>
        <p:blipFill>
          <a:blip r:embed="rId6" cstate="print"/>
          <a:srcRect/>
          <a:stretch>
            <a:fillRect/>
          </a:stretch>
        </p:blipFill>
        <p:spPr bwMode="auto">
          <a:xfrm>
            <a:off x="7358082" y="2928934"/>
            <a:ext cx="1224136" cy="122413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parabole de la semence.jpg"/>
          <p:cNvPicPr>
            <a:picLocks noChangeAspect="1"/>
          </p:cNvPicPr>
          <p:nvPr/>
        </p:nvPicPr>
        <p:blipFill>
          <a:blip r:embed="rId2" cstate="print"/>
          <a:stretch>
            <a:fillRect/>
          </a:stretch>
        </p:blipFill>
        <p:spPr>
          <a:xfrm>
            <a:off x="0" y="0"/>
            <a:ext cx="9144000" cy="5177510"/>
          </a:xfrm>
          <a:prstGeom prst="rect">
            <a:avLst/>
          </a:prstGeom>
        </p:spPr>
      </p:pic>
      <p:sp>
        <p:nvSpPr>
          <p:cNvPr id="3" name="Espace réservé du contenu 2"/>
          <p:cNvSpPr>
            <a:spLocks noGrp="1"/>
          </p:cNvSpPr>
          <p:nvPr>
            <p:ph idx="1"/>
          </p:nvPr>
        </p:nvSpPr>
        <p:spPr>
          <a:xfrm>
            <a:off x="0" y="4429132"/>
            <a:ext cx="9144000" cy="2428868"/>
          </a:xfrm>
          <a:solidFill>
            <a:srgbClr val="FFFF00">
              <a:alpha val="65000"/>
            </a:srgbClr>
          </a:solidFill>
        </p:spPr>
        <p:txBody>
          <a:bodyPr>
            <a:normAutofit fontScale="92500" lnSpcReduction="20000"/>
          </a:bodyPr>
          <a:lstStyle/>
          <a:p>
            <a:pPr>
              <a:buNone/>
            </a:pPr>
            <a:r>
              <a:rPr lang="fr-CA" sz="3000" dirty="0" smtClean="0">
                <a:latin typeface="Arial" pitchFamily="34" charset="0"/>
                <a:cs typeface="Arial" pitchFamily="34" charset="0"/>
              </a:rPr>
              <a:t>Des oiseaux vinrent et les mangèrent.</a:t>
            </a:r>
          </a:p>
          <a:p>
            <a:pPr>
              <a:buNone/>
            </a:pPr>
            <a:r>
              <a:rPr lang="fr-CA" sz="3000" dirty="0" smtClean="0">
                <a:latin typeface="Arial" pitchFamily="34" charset="0"/>
                <a:cs typeface="Arial" pitchFamily="34" charset="0"/>
              </a:rPr>
              <a:t>D’autres graine tombèrent dans des endroits où il y avait des pierres. La terre y était peu profonde. Alors les graines germèrent rapidement, mais ne firent pas de racines profondes. Le soleil les brûla de ses chauds rayons…</a:t>
            </a:r>
          </a:p>
          <a:p>
            <a:pPr>
              <a:buNone/>
            </a:pP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parabole de la semence.jpg"/>
          <p:cNvPicPr>
            <a:picLocks noChangeAspect="1"/>
          </p:cNvPicPr>
          <p:nvPr/>
        </p:nvPicPr>
        <p:blipFill>
          <a:blip r:embed="rId2" cstate="print"/>
          <a:stretch>
            <a:fillRect/>
          </a:stretch>
        </p:blipFill>
        <p:spPr>
          <a:xfrm>
            <a:off x="0" y="0"/>
            <a:ext cx="9144000" cy="6409047"/>
          </a:xfrm>
          <a:prstGeom prst="rect">
            <a:avLst/>
          </a:prstGeom>
        </p:spPr>
      </p:pic>
      <p:sp>
        <p:nvSpPr>
          <p:cNvPr id="3" name="Espace réservé du contenu 2"/>
          <p:cNvSpPr>
            <a:spLocks noGrp="1"/>
          </p:cNvSpPr>
          <p:nvPr>
            <p:ph idx="1"/>
          </p:nvPr>
        </p:nvSpPr>
        <p:spPr>
          <a:xfrm>
            <a:off x="0" y="4689210"/>
            <a:ext cx="9144000" cy="2168790"/>
          </a:xfrm>
          <a:solidFill>
            <a:srgbClr val="FFFF00">
              <a:alpha val="65000"/>
            </a:srgbClr>
          </a:solidFill>
        </p:spPr>
        <p:txBody>
          <a:bodyPr>
            <a:normAutofit fontScale="92500" lnSpcReduction="10000"/>
          </a:bodyPr>
          <a:lstStyle/>
          <a:p>
            <a:pPr>
              <a:buNone/>
            </a:pPr>
            <a:r>
              <a:rPr lang="fr-CA" sz="3000" dirty="0" smtClean="0">
                <a:latin typeface="Arial" pitchFamily="34" charset="0"/>
                <a:cs typeface="Arial" pitchFamily="34" charset="0"/>
              </a:rPr>
              <a:t>D’autres graines tombèrent dans des ronces qui les étouffèrent.</a:t>
            </a:r>
          </a:p>
          <a:p>
            <a:pPr>
              <a:buNone/>
            </a:pPr>
            <a:r>
              <a:rPr lang="fr-CA" sz="3000" dirty="0" smtClean="0">
                <a:latin typeface="Arial" pitchFamily="34" charset="0"/>
                <a:cs typeface="Arial" pitchFamily="34" charset="0"/>
              </a:rPr>
              <a:t>Finalement, d’autres graines tombèrent dans de la bonne terre </a:t>
            </a:r>
            <a:r>
              <a:rPr lang="fr-CA" sz="3000" smtClean="0">
                <a:latin typeface="Arial" pitchFamily="34" charset="0"/>
                <a:cs typeface="Arial" pitchFamily="34" charset="0"/>
              </a:rPr>
              <a:t>et firent </a:t>
            </a:r>
            <a:r>
              <a:rPr lang="fr-CA" sz="3000" dirty="0" smtClean="0">
                <a:latin typeface="Arial" pitchFamily="34" charset="0"/>
                <a:cs typeface="Arial" pitchFamily="34" charset="0"/>
              </a:rPr>
              <a:t>de beaux gros épis, prometteurs d’une bonne récolte.</a:t>
            </a:r>
          </a:p>
          <a:p>
            <a:pPr>
              <a:buNone/>
            </a:pP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parabole de la semence.jpg"/>
          <p:cNvPicPr>
            <a:picLocks noChangeAspect="1"/>
          </p:cNvPicPr>
          <p:nvPr/>
        </p:nvPicPr>
        <p:blipFill>
          <a:blip r:embed="rId2" cstate="print"/>
          <a:stretch>
            <a:fillRect/>
          </a:stretch>
        </p:blipFill>
        <p:spPr>
          <a:xfrm>
            <a:off x="0" y="0"/>
            <a:ext cx="9144000" cy="5177510"/>
          </a:xfrm>
          <a:prstGeom prst="rect">
            <a:avLst/>
          </a:prstGeom>
        </p:spPr>
      </p:pic>
      <p:sp>
        <p:nvSpPr>
          <p:cNvPr id="3" name="Espace réservé du contenu 2"/>
          <p:cNvSpPr>
            <a:spLocks noGrp="1"/>
          </p:cNvSpPr>
          <p:nvPr>
            <p:ph idx="1"/>
          </p:nvPr>
        </p:nvSpPr>
        <p:spPr>
          <a:xfrm>
            <a:off x="0" y="4500570"/>
            <a:ext cx="9144000" cy="2525980"/>
          </a:xfrm>
          <a:solidFill>
            <a:srgbClr val="FFFF00">
              <a:alpha val="65000"/>
            </a:srgbClr>
          </a:solidFill>
        </p:spPr>
        <p:txBody>
          <a:bodyPr>
            <a:normAutofit lnSpcReduction="10000"/>
          </a:bodyPr>
          <a:lstStyle/>
          <a:p>
            <a:pPr>
              <a:buNone/>
            </a:pPr>
            <a:r>
              <a:rPr lang="fr-CA" sz="3000" dirty="0" smtClean="0">
                <a:latin typeface="Arial" pitchFamily="34" charset="0"/>
                <a:cs typeface="Arial" pitchFamily="34" charset="0"/>
              </a:rPr>
              <a:t>Les disciples demandèrent alors :</a:t>
            </a:r>
          </a:p>
          <a:p>
            <a:pPr>
              <a:buNone/>
            </a:pPr>
            <a:r>
              <a:rPr lang="fr-CA" sz="3000" dirty="0" smtClean="0">
                <a:latin typeface="Arial" pitchFamily="34" charset="0"/>
                <a:cs typeface="Arial" pitchFamily="34" charset="0"/>
              </a:rPr>
              <a:t>- Jésus, que veut dire cette parabole?</a:t>
            </a:r>
          </a:p>
          <a:p>
            <a:pPr>
              <a:buNone/>
            </a:pPr>
            <a:r>
              <a:rPr lang="fr-CA" sz="3000" dirty="0" smtClean="0">
                <a:latin typeface="Arial" pitchFamily="34" charset="0"/>
                <a:cs typeface="Arial" pitchFamily="34" charset="0"/>
              </a:rPr>
              <a:t>Jésus leur expliqua :</a:t>
            </a:r>
          </a:p>
          <a:p>
            <a:pPr>
              <a:buNone/>
            </a:pPr>
            <a:r>
              <a:rPr lang="fr-CA" sz="3000" dirty="0" smtClean="0">
                <a:latin typeface="Arial" pitchFamily="34" charset="0"/>
                <a:cs typeface="Arial" pitchFamily="34" charset="0"/>
              </a:rPr>
              <a:t>- Les graines représentent la parole de Dieu et le sol, ceux qui la reçoivent.</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parabole de la semence.jpg"/>
          <p:cNvPicPr>
            <a:picLocks noChangeAspect="1"/>
          </p:cNvPicPr>
          <p:nvPr/>
        </p:nvPicPr>
        <p:blipFill>
          <a:blip r:embed="rId2" cstate="print"/>
          <a:stretch>
            <a:fillRect/>
          </a:stretch>
        </p:blipFill>
        <p:spPr>
          <a:xfrm>
            <a:off x="0" y="0"/>
            <a:ext cx="9144000" cy="5177510"/>
          </a:xfrm>
          <a:prstGeom prst="rect">
            <a:avLst/>
          </a:prstGeom>
        </p:spPr>
      </p:pic>
      <p:sp>
        <p:nvSpPr>
          <p:cNvPr id="3" name="Espace réservé du contenu 2"/>
          <p:cNvSpPr>
            <a:spLocks noGrp="1"/>
          </p:cNvSpPr>
          <p:nvPr>
            <p:ph idx="1"/>
          </p:nvPr>
        </p:nvSpPr>
        <p:spPr>
          <a:xfrm>
            <a:off x="0" y="4617772"/>
            <a:ext cx="9144000" cy="2240228"/>
          </a:xfrm>
          <a:solidFill>
            <a:srgbClr val="FFFF00">
              <a:alpha val="65000"/>
            </a:srgbClr>
          </a:solidFill>
        </p:spPr>
        <p:txBody>
          <a:bodyPr>
            <a:normAutofit fontScale="92500" lnSpcReduction="10000"/>
          </a:bodyPr>
          <a:lstStyle/>
          <a:p>
            <a:pPr>
              <a:buNone/>
            </a:pPr>
            <a:r>
              <a:rPr lang="fr-CA" sz="3000" dirty="0" smtClean="0">
                <a:latin typeface="Arial" pitchFamily="34" charset="0"/>
                <a:cs typeface="Arial" pitchFamily="34" charset="0"/>
              </a:rPr>
              <a:t>Ceux qui sont au bord du chemin entendent la parole de Dieu, mais </a:t>
            </a:r>
            <a:r>
              <a:rPr lang="fr-CA" sz="3000" smtClean="0">
                <a:latin typeface="Arial" pitchFamily="34" charset="0"/>
                <a:cs typeface="Arial" pitchFamily="34" charset="0"/>
              </a:rPr>
              <a:t>lui ferment</a:t>
            </a:r>
            <a:r>
              <a:rPr lang="fr-CA" sz="3000" smtClean="0">
                <a:solidFill>
                  <a:srgbClr val="FF0000"/>
                </a:solidFill>
                <a:latin typeface="Arial" pitchFamily="34" charset="0"/>
                <a:cs typeface="Arial" pitchFamily="34" charset="0"/>
              </a:rPr>
              <a:t> </a:t>
            </a:r>
            <a:r>
              <a:rPr lang="fr-CA" sz="3000" dirty="0" smtClean="0">
                <a:latin typeface="Arial" pitchFamily="34" charset="0"/>
                <a:cs typeface="Arial" pitchFamily="34" charset="0"/>
              </a:rPr>
              <a:t>leur cœur.</a:t>
            </a:r>
          </a:p>
          <a:p>
            <a:pPr>
              <a:buNone/>
            </a:pPr>
            <a:r>
              <a:rPr lang="fr-CA" sz="3000" dirty="0" smtClean="0">
                <a:latin typeface="Arial" pitchFamily="34" charset="0"/>
                <a:cs typeface="Arial" pitchFamily="34" charset="0"/>
              </a:rPr>
              <a:t>Ceux qui sont dans les pierres accueillent avec joie la Parole de Dieu, mais ils ne la laissent pas s’enraciner en eux.</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parabole de la semence.jpg"/>
          <p:cNvPicPr>
            <a:picLocks noChangeAspect="1"/>
          </p:cNvPicPr>
          <p:nvPr/>
        </p:nvPicPr>
        <p:blipFill>
          <a:blip r:embed="rId2" cstate="print"/>
          <a:stretch>
            <a:fillRect/>
          </a:stretch>
        </p:blipFill>
        <p:spPr>
          <a:xfrm>
            <a:off x="0" y="0"/>
            <a:ext cx="9144000" cy="5177510"/>
          </a:xfrm>
          <a:prstGeom prst="rect">
            <a:avLst/>
          </a:prstGeom>
        </p:spPr>
      </p:pic>
      <p:sp>
        <p:nvSpPr>
          <p:cNvPr id="3" name="Espace réservé du contenu 2"/>
          <p:cNvSpPr>
            <a:spLocks noGrp="1"/>
          </p:cNvSpPr>
          <p:nvPr>
            <p:ph idx="1"/>
          </p:nvPr>
        </p:nvSpPr>
        <p:spPr>
          <a:xfrm>
            <a:off x="0" y="4903524"/>
            <a:ext cx="9144000" cy="1954476"/>
          </a:xfrm>
          <a:solidFill>
            <a:srgbClr val="FFFF00">
              <a:alpha val="65000"/>
            </a:srgbClr>
          </a:solidFill>
        </p:spPr>
        <p:txBody>
          <a:bodyPr>
            <a:normAutofit/>
          </a:bodyPr>
          <a:lstStyle/>
          <a:p>
            <a:pPr>
              <a:buNone/>
            </a:pPr>
            <a:r>
              <a:rPr lang="fr-CA" sz="3000" dirty="0" smtClean="0">
                <a:latin typeface="Arial" pitchFamily="34" charset="0"/>
                <a:cs typeface="Arial" pitchFamily="34" charset="0"/>
              </a:rPr>
              <a:t>Ceux qui sont dans les ronces ont une vie déjà bien trop encombrée de soucis quotidiens, de plaisirs futiles ou de richesses superficielles. Il n’y a pas de place pour Dieu dans leur cœur.</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parabole de la semence.jpg"/>
          <p:cNvPicPr>
            <a:picLocks noChangeAspect="1"/>
          </p:cNvPicPr>
          <p:nvPr/>
        </p:nvPicPr>
        <p:blipFill>
          <a:blip r:embed="rId2" cstate="print"/>
          <a:stretch>
            <a:fillRect/>
          </a:stretch>
        </p:blipFill>
        <p:spPr>
          <a:xfrm>
            <a:off x="0" y="0"/>
            <a:ext cx="9144000" cy="5177510"/>
          </a:xfrm>
          <a:prstGeom prst="rect">
            <a:avLst/>
          </a:prstGeom>
        </p:spPr>
      </p:pic>
      <p:sp>
        <p:nvSpPr>
          <p:cNvPr id="3" name="Espace réservé du contenu 2"/>
          <p:cNvSpPr>
            <a:spLocks noGrp="1"/>
          </p:cNvSpPr>
          <p:nvPr>
            <p:ph idx="1"/>
          </p:nvPr>
        </p:nvSpPr>
        <p:spPr>
          <a:xfrm>
            <a:off x="0" y="4429132"/>
            <a:ext cx="9144000" cy="2428868"/>
          </a:xfrm>
          <a:solidFill>
            <a:srgbClr val="FFFF00">
              <a:alpha val="65000"/>
            </a:srgbClr>
          </a:solidFill>
        </p:spPr>
        <p:txBody>
          <a:bodyPr>
            <a:normAutofit fontScale="92500" lnSpcReduction="10000"/>
          </a:bodyPr>
          <a:lstStyle/>
          <a:p>
            <a:pPr>
              <a:buNone/>
            </a:pPr>
            <a:r>
              <a:rPr lang="fr-CA" sz="3000" dirty="0" smtClean="0">
                <a:latin typeface="Arial" pitchFamily="34" charset="0"/>
                <a:cs typeface="Arial" pitchFamily="34" charset="0"/>
              </a:rPr>
              <a:t>Enfin, il y a ceux qui reçoivent la semence dans la bonne terre, dans un cœur bon et bien disposé pour accueillir la Parole de Dieu. Ils l’écoutent, y sont fidèles et font dans leur vie ce que Dieu leur demande. De leur cœur sortiront d’excellentes choses et ils seront source de bonheur pour les autres.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588224"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656184"/>
          </a:xfrm>
        </p:spPr>
        <p:txBody>
          <a:bodyPr>
            <a:normAutofit fontScale="90000"/>
          </a:bodyPr>
          <a:lstStyle/>
          <a:p>
            <a:r>
              <a:rPr lang="fr-CA" b="1" dirty="0" smtClean="0">
                <a:latin typeface="Arial" pitchFamily="34" charset="0"/>
                <a:cs typeface="Arial" pitchFamily="34" charset="0"/>
              </a:rPr>
              <a:t>Questions sur les récits…</a:t>
            </a:r>
            <a:br>
              <a:rPr lang="fr-CA" b="1" dirty="0" smtClean="0">
                <a:latin typeface="Arial" pitchFamily="34" charset="0"/>
                <a:cs typeface="Arial" pitchFamily="34" charset="0"/>
              </a:rPr>
            </a:br>
            <a:r>
              <a:rPr lang="fr-CA" b="1" dirty="0" smtClean="0">
                <a:latin typeface="Arial" pitchFamily="34" charset="0"/>
                <a:cs typeface="Arial" pitchFamily="34" charset="0"/>
              </a:rPr>
              <a:t>(La semence et le Royaume de Dieu)</a:t>
            </a:r>
            <a:endParaRPr lang="fr-CA"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2564904"/>
            <a:ext cx="9144000" cy="4293096"/>
          </a:xfrm>
        </p:spPr>
        <p:txBody>
          <a:bodyPr>
            <a:normAutofit/>
          </a:bodyPr>
          <a:lstStyle/>
          <a:p>
            <a:pPr marL="0" indent="0">
              <a:lnSpc>
                <a:spcPct val="150000"/>
              </a:lnSpc>
              <a:buNone/>
            </a:pPr>
            <a:r>
              <a:rPr lang="fr-CA" dirty="0" smtClean="0"/>
              <a:t>4- Comment faisons-nous pour que la Parole de Dieu grandisse dans notre cœur?</a:t>
            </a:r>
          </a:p>
          <a:p>
            <a:pPr marL="0" indent="0">
              <a:lnSpc>
                <a:spcPct val="150000"/>
              </a:lnSpc>
              <a:buNone/>
            </a:pPr>
            <a:r>
              <a:rPr lang="fr-CA" dirty="0" smtClean="0"/>
              <a:t>5- Comment pourrais-je lui faire de la place dans ma vie?</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3203848" y="0"/>
            <a:ext cx="2880320" cy="3008334"/>
          </a:xfrm>
          <a:effectLst>
            <a:softEdge rad="12700"/>
          </a:effectLst>
        </p:spPr>
      </p:pic>
      <p:sp>
        <p:nvSpPr>
          <p:cNvPr id="8" name="ZoneTexte 7"/>
          <p:cNvSpPr txBox="1"/>
          <p:nvPr/>
        </p:nvSpPr>
        <p:spPr>
          <a:xfrm>
            <a:off x="611560" y="3140968"/>
            <a:ext cx="7560840" cy="1200329"/>
          </a:xfrm>
          <a:prstGeom prst="rect">
            <a:avLst/>
          </a:prstGeom>
          <a:noFill/>
        </p:spPr>
        <p:txBody>
          <a:bodyPr wrap="square" rtlCol="0">
            <a:spAutoFit/>
          </a:bodyPr>
          <a:lstStyle/>
          <a:p>
            <a:r>
              <a:rPr lang="fr-CA" sz="3600" dirty="0" smtClean="0">
                <a:latin typeface="Arial" pitchFamily="34" charset="0"/>
                <a:cs typeface="Arial" pitchFamily="34" charset="0"/>
              </a:rPr>
              <a:t>Prenez le temps de partager sur les questions 1 à 5.</a:t>
            </a:r>
            <a:endParaRPr lang="fr-CA" sz="3600" dirty="0">
              <a:latin typeface="Arial" pitchFamily="34" charset="0"/>
              <a:cs typeface="Arial" pitchFamily="34" charset="0"/>
            </a:endParaRP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joyeuse.jpg"/>
          <p:cNvPicPr>
            <a:picLocks noChangeAspect="1"/>
          </p:cNvPicPr>
          <p:nvPr/>
        </p:nvPicPr>
        <p:blipFill>
          <a:blip r:embed="rId4" cstate="print"/>
          <a:stretch>
            <a:fillRect/>
          </a:stretch>
        </p:blipFill>
        <p:spPr>
          <a:xfrm>
            <a:off x="4357686" y="3429000"/>
            <a:ext cx="1785950" cy="3097037"/>
          </a:xfrm>
          <a:prstGeom prst="rect">
            <a:avLst/>
          </a:prstGeom>
        </p:spPr>
      </p:pic>
      <p:pic>
        <p:nvPicPr>
          <p:cNvPr id="10" name="Image 9" descr="Théo Content 2.jpg"/>
          <p:cNvPicPr>
            <a:picLocks noChangeAspect="1"/>
          </p:cNvPicPr>
          <p:nvPr/>
        </p:nvPicPr>
        <p:blipFill>
          <a:blip r:embed="rId5" cstate="print"/>
          <a:stretch>
            <a:fillRect/>
          </a:stretch>
        </p:blipFill>
        <p:spPr>
          <a:xfrm>
            <a:off x="1857356" y="3071810"/>
            <a:ext cx="1899519" cy="4071942"/>
          </a:xfrm>
          <a:prstGeom prst="rect">
            <a:avLst/>
          </a:prstGeom>
        </p:spPr>
      </p:pic>
      <p:sp>
        <p:nvSpPr>
          <p:cNvPr id="7" name="Rectangle à coins arrondis 6"/>
          <p:cNvSpPr/>
          <p:nvPr>
            <p:custDataLst>
              <p:tags r:id="rId1"/>
            </p:custDataLst>
          </p:nvPr>
        </p:nvSpPr>
        <p:spPr>
          <a:xfrm>
            <a:off x="4788024" y="476672"/>
            <a:ext cx="4104456" cy="2448272"/>
          </a:xfrm>
          <a:prstGeom prst="wedgeRoundRectCallout">
            <a:avLst>
              <a:gd name="adj1" fmla="val -34892"/>
              <a:gd name="adj2" fmla="val 72095"/>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Oui. Jésus rend l’amour de Dieu visible… Il est l’AMOUR en personne!</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285720" y="214290"/>
            <a:ext cx="4176464" cy="2664296"/>
          </a:xfrm>
          <a:prstGeom prst="wedgeRoundRectCallout">
            <a:avLst>
              <a:gd name="adj1" fmla="val 13198"/>
              <a:gd name="adj2" fmla="val 63095"/>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Puis, Sophie? Est-ce que tu comprends un peu mieux pourquoi les amis de Jésus aiment rendre le monde meilleur?</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ophie joyeuse.jpg"/>
          <p:cNvPicPr>
            <a:picLocks noChangeAspect="1"/>
          </p:cNvPicPr>
          <p:nvPr/>
        </p:nvPicPr>
        <p:blipFill>
          <a:blip r:embed="rId4" cstate="print"/>
          <a:stretch>
            <a:fillRect/>
          </a:stretch>
        </p:blipFill>
        <p:spPr>
          <a:xfrm>
            <a:off x="4786314" y="3760963"/>
            <a:ext cx="1785950" cy="3097037"/>
          </a:xfrm>
          <a:prstGeom prst="rect">
            <a:avLst/>
          </a:prstGeom>
        </p:spPr>
      </p:pic>
      <p:pic>
        <p:nvPicPr>
          <p:cNvPr id="6" name="Image 5" descr="Théo Content 2.jpg"/>
          <p:cNvPicPr>
            <a:picLocks noChangeAspect="1"/>
          </p:cNvPicPr>
          <p:nvPr/>
        </p:nvPicPr>
        <p:blipFill>
          <a:blip r:embed="rId5" cstate="print"/>
          <a:stretch>
            <a:fillRect/>
          </a:stretch>
        </p:blipFill>
        <p:spPr>
          <a:xfrm>
            <a:off x="1428728" y="3286124"/>
            <a:ext cx="1899519" cy="4071942"/>
          </a:xfrm>
          <a:prstGeom prst="rect">
            <a:avLst/>
          </a:prstGeom>
        </p:spPr>
      </p:pic>
      <p:sp>
        <p:nvSpPr>
          <p:cNvPr id="7" name="Rectangle à coins arrondis 6"/>
          <p:cNvSpPr/>
          <p:nvPr>
            <p:custDataLst>
              <p:tags r:id="rId1"/>
            </p:custDataLst>
          </p:nvPr>
        </p:nvSpPr>
        <p:spPr>
          <a:xfrm>
            <a:off x="4572000" y="332656"/>
            <a:ext cx="4572000" cy="3024336"/>
          </a:xfrm>
          <a:prstGeom prst="wedgeRoundRectCallout">
            <a:avLst>
              <a:gd name="adj1" fmla="val -28385"/>
              <a:gd name="adj2" fmla="val 64336"/>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Lorsque nous agissons comme Jésus en faisant le bien, nos gestes et nos paroles deviennent des signes de ce Royaume.</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0" y="357166"/>
            <a:ext cx="4716016" cy="2952328"/>
          </a:xfrm>
          <a:prstGeom prst="wedgeRoundRectCallout">
            <a:avLst>
              <a:gd name="adj1" fmla="val -11991"/>
              <a:gd name="adj2" fmla="val 63250"/>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Jésus est venu pour nous faire connaître le Royaume des relations réussies. C’est en vivant l’Amour qu’il devient visible…</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Théo Content 2.jpg"/>
          <p:cNvPicPr>
            <a:picLocks noChangeAspect="1"/>
          </p:cNvPicPr>
          <p:nvPr/>
        </p:nvPicPr>
        <p:blipFill>
          <a:blip r:embed="rId4" cstate="print"/>
          <a:stretch>
            <a:fillRect/>
          </a:stretch>
        </p:blipFill>
        <p:spPr>
          <a:xfrm>
            <a:off x="857224" y="2632894"/>
            <a:ext cx="2071702" cy="4441046"/>
          </a:xfrm>
          <a:prstGeom prst="rect">
            <a:avLst/>
          </a:prstGeom>
        </p:spPr>
      </p:pic>
      <p:sp>
        <p:nvSpPr>
          <p:cNvPr id="5" name="Rectangle à coins arrondis 4"/>
          <p:cNvSpPr/>
          <p:nvPr>
            <p:custDataLst>
              <p:tags r:id="rId1"/>
            </p:custDataLst>
          </p:nvPr>
        </p:nvSpPr>
        <p:spPr>
          <a:xfrm>
            <a:off x="2571736" y="2928934"/>
            <a:ext cx="2160240" cy="1512168"/>
          </a:xfrm>
          <a:prstGeom prst="wedgeRoundRectCallout">
            <a:avLst>
              <a:gd name="adj1" fmla="val -56434"/>
              <a:gd name="adj2" fmla="val 24371"/>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Wow!</a:t>
            </a:r>
            <a:endParaRPr lang="fr-CA" sz="2800" b="1" dirty="0">
              <a:solidFill>
                <a:schemeClr val="tx1"/>
              </a:solidFill>
              <a:latin typeface="Arial" pitchFamily="34" charset="0"/>
              <a:cs typeface="Arial" pitchFamily="34" charset="0"/>
            </a:endParaRPr>
          </a:p>
        </p:txBody>
      </p:sp>
      <p:pic>
        <p:nvPicPr>
          <p:cNvPr id="6" name="Image 5" descr="Sophie joyeuse.jpg"/>
          <p:cNvPicPr>
            <a:picLocks noChangeAspect="1"/>
          </p:cNvPicPr>
          <p:nvPr/>
        </p:nvPicPr>
        <p:blipFill>
          <a:blip r:embed="rId5" cstate="print"/>
          <a:stretch>
            <a:fillRect/>
          </a:stretch>
        </p:blipFill>
        <p:spPr>
          <a:xfrm>
            <a:off x="4786314" y="3143248"/>
            <a:ext cx="1936200" cy="3357586"/>
          </a:xfrm>
          <a:prstGeom prst="rect">
            <a:avLst/>
          </a:prstGeom>
        </p:spPr>
      </p:pic>
      <p:sp>
        <p:nvSpPr>
          <p:cNvPr id="7" name="Rectangle à coins arrondis 6"/>
          <p:cNvSpPr/>
          <p:nvPr>
            <p:custDataLst>
              <p:tags r:id="rId2"/>
            </p:custDataLst>
          </p:nvPr>
        </p:nvSpPr>
        <p:spPr>
          <a:xfrm>
            <a:off x="571472" y="214290"/>
            <a:ext cx="8411826" cy="2357454"/>
          </a:xfrm>
          <a:prstGeom prst="wedgeRoundRectCallout">
            <a:avLst>
              <a:gd name="adj1" fmla="val 10607"/>
              <a:gd name="adj2" fmla="val 72790"/>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Ha! Ha! Très drôle.</a:t>
            </a:r>
          </a:p>
          <a:p>
            <a:pPr algn="ctr"/>
            <a:r>
              <a:rPr lang="fr-CA" sz="2800" b="1" dirty="0" smtClean="0">
                <a:solidFill>
                  <a:schemeClr val="tx1"/>
                </a:solidFill>
                <a:latin typeface="Arial" pitchFamily="34" charset="0"/>
                <a:cs typeface="Arial" pitchFamily="34" charset="0"/>
              </a:rPr>
              <a:t>J’admire mon cousin parce qu’il rend souvent service aux autres.</a:t>
            </a:r>
          </a:p>
          <a:p>
            <a:pPr algn="ctr"/>
            <a:r>
              <a:rPr lang="fr-CA" sz="2800" b="1" dirty="0" smtClean="0">
                <a:solidFill>
                  <a:schemeClr val="tx1"/>
                </a:solidFill>
                <a:latin typeface="Arial" pitchFamily="34" charset="0"/>
                <a:cs typeface="Arial" pitchFamily="34" charset="0"/>
              </a:rPr>
              <a:t>On dirait qu’il pense juste à ça. Il rend service sans qu’on lui demande et sans récompense…</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joyeuse.jpg"/>
          <p:cNvPicPr>
            <a:picLocks noChangeAspect="1"/>
          </p:cNvPicPr>
          <p:nvPr/>
        </p:nvPicPr>
        <p:blipFill>
          <a:blip r:embed="rId3" cstate="print"/>
          <a:stretch>
            <a:fillRect/>
          </a:stretch>
        </p:blipFill>
        <p:spPr>
          <a:xfrm>
            <a:off x="4214810" y="3500438"/>
            <a:ext cx="1785950" cy="3097037"/>
          </a:xfrm>
          <a:prstGeom prst="rect">
            <a:avLst/>
          </a:prstGeom>
        </p:spPr>
      </p:pic>
      <p:pic>
        <p:nvPicPr>
          <p:cNvPr id="10" name="Image 9" descr="Théo Content 2.jpg"/>
          <p:cNvPicPr>
            <a:picLocks noChangeAspect="1"/>
          </p:cNvPicPr>
          <p:nvPr/>
        </p:nvPicPr>
        <p:blipFill>
          <a:blip r:embed="rId4" cstate="print"/>
          <a:stretch>
            <a:fillRect/>
          </a:stretch>
        </p:blipFill>
        <p:spPr>
          <a:xfrm>
            <a:off x="1428728" y="3071810"/>
            <a:ext cx="1899519" cy="4071942"/>
          </a:xfrm>
          <a:prstGeom prst="rect">
            <a:avLst/>
          </a:prstGeom>
        </p:spPr>
      </p:pic>
      <p:sp>
        <p:nvSpPr>
          <p:cNvPr id="9" name="Rectangle à coins arrondis 8"/>
          <p:cNvSpPr/>
          <p:nvPr>
            <p:custDataLst>
              <p:tags r:id="rId1"/>
            </p:custDataLst>
          </p:nvPr>
        </p:nvSpPr>
        <p:spPr>
          <a:xfrm>
            <a:off x="214282" y="142852"/>
            <a:ext cx="4608512" cy="3096344"/>
          </a:xfrm>
          <a:prstGeom prst="wedgeRoundRectCallout">
            <a:avLst>
              <a:gd name="adj1" fmla="val 9372"/>
              <a:gd name="adj2" fmla="val 60985"/>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beau ce que tu dis Sophie!</a:t>
            </a:r>
          </a:p>
          <a:p>
            <a:pPr algn="ctr"/>
            <a:r>
              <a:rPr lang="fr-CA" sz="2800" b="1" dirty="0" smtClean="0">
                <a:solidFill>
                  <a:schemeClr val="tx1"/>
                </a:solidFill>
                <a:latin typeface="Arial" pitchFamily="34" charset="0"/>
                <a:cs typeface="Arial" pitchFamily="34" charset="0"/>
              </a:rPr>
              <a:t>Ça veut dire que lorsque nous suivons Jésus, nous devenons aussi  l’Amour en personne!</a:t>
            </a:r>
            <a:endParaRPr lang="fr-CA" sz="2800" b="1" dirty="0">
              <a:solidFill>
                <a:schemeClr val="tx1"/>
              </a:solidFill>
              <a:latin typeface="Arial" pitchFamily="34" charset="0"/>
              <a:cs typeface="Arial" pitchFamily="34" charset="0"/>
            </a:endParaRPr>
          </a:p>
        </p:txBody>
      </p:sp>
      <p:sp>
        <p:nvSpPr>
          <p:cNvPr id="8" name="Pensées 7"/>
          <p:cNvSpPr/>
          <p:nvPr/>
        </p:nvSpPr>
        <p:spPr>
          <a:xfrm>
            <a:off x="4788024" y="404664"/>
            <a:ext cx="4032448" cy="2880320"/>
          </a:xfrm>
          <a:prstGeom prst="cloudCallout">
            <a:avLst>
              <a:gd name="adj1" fmla="val -39609"/>
              <a:gd name="adj2" fmla="val 551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C:\Users\Steeve Tremblay\AppData\Local\Microsoft\Windows\INetCache\IE\2VXBZRFQ\hearts-154741_960_720[1].png"/>
          <p:cNvPicPr>
            <a:picLocks noChangeAspect="1" noChangeArrowheads="1"/>
          </p:cNvPicPr>
          <p:nvPr/>
        </p:nvPicPr>
        <p:blipFill>
          <a:blip r:embed="rId5" cstate="print"/>
          <a:srcRect/>
          <a:stretch>
            <a:fillRect/>
          </a:stretch>
        </p:blipFill>
        <p:spPr bwMode="auto">
          <a:xfrm>
            <a:off x="5508104" y="704931"/>
            <a:ext cx="2592288" cy="203760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3203848" y="0"/>
            <a:ext cx="2880320" cy="3008334"/>
          </a:xfrm>
          <a:effectLst>
            <a:softEdge rad="12700"/>
          </a:effectLst>
        </p:spPr>
      </p:pic>
      <p:sp>
        <p:nvSpPr>
          <p:cNvPr id="8" name="ZoneTexte 7"/>
          <p:cNvSpPr txBox="1"/>
          <p:nvPr/>
        </p:nvSpPr>
        <p:spPr>
          <a:xfrm>
            <a:off x="611560" y="3140968"/>
            <a:ext cx="7560840" cy="2862322"/>
          </a:xfrm>
          <a:prstGeom prst="rect">
            <a:avLst/>
          </a:prstGeom>
          <a:noFill/>
        </p:spPr>
        <p:txBody>
          <a:bodyPr wrap="square" rtlCol="0">
            <a:spAutoFit/>
          </a:bodyPr>
          <a:lstStyle/>
          <a:p>
            <a:r>
              <a:rPr lang="fr-CA" sz="3600" dirty="0" smtClean="0">
                <a:latin typeface="Arial" pitchFamily="34" charset="0"/>
                <a:cs typeface="Arial" pitchFamily="34" charset="0"/>
              </a:rPr>
              <a:t>Qu’est-ce que tu as découvert dans cette catéchèse?</a:t>
            </a:r>
          </a:p>
          <a:p>
            <a:r>
              <a:rPr lang="fr-CA" sz="3600" dirty="0" smtClean="0">
                <a:latin typeface="Arial" pitchFamily="34" charset="0"/>
                <a:cs typeface="Arial" pitchFamily="34" charset="0"/>
              </a:rPr>
              <a:t>Dans ton entourage, qui agit comme un ami de Jésus ?</a:t>
            </a:r>
          </a:p>
          <a:p>
            <a:r>
              <a:rPr lang="fr-CA" sz="3600" dirty="0" smtClean="0">
                <a:solidFill>
                  <a:srgbClr val="FF0000"/>
                </a:solidFill>
                <a:latin typeface="Arial" pitchFamily="34" charset="0"/>
                <a:cs typeface="Arial" pitchFamily="34" charset="0"/>
              </a:rPr>
              <a:t>(Cela vous servira pour la prière)</a:t>
            </a:r>
            <a:endParaRPr lang="fr-CA"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0" y="548680"/>
            <a:ext cx="9144000" cy="1206997"/>
          </a:xfrm>
        </p:spPr>
        <p:txBody>
          <a:bodyPr>
            <a:normAutofit/>
          </a:bodyPr>
          <a:lstStyle/>
          <a:p>
            <a:pPr algn="ctr"/>
            <a:r>
              <a:rPr lang="fr-CA" sz="6000" dirty="0" smtClean="0"/>
              <a:t>Temps d’intériorité</a:t>
            </a:r>
            <a:endParaRPr lang="fr-CA" sz="6000" dirty="0"/>
          </a:p>
        </p:txBody>
      </p:sp>
      <p:sp>
        <p:nvSpPr>
          <p:cNvPr id="7" name="Espace réservé du texte 6"/>
          <p:cNvSpPr>
            <a:spLocks noGrp="1"/>
          </p:cNvSpPr>
          <p:nvPr>
            <p:ph type="body" idx="1"/>
            <p:custDataLst>
              <p:tags r:id="rId2"/>
            </p:custDataLst>
          </p:nvPr>
        </p:nvSpPr>
        <p:spPr>
          <a:xfrm>
            <a:off x="2843808" y="3140968"/>
            <a:ext cx="6048672" cy="3240360"/>
          </a:xfrm>
        </p:spPr>
        <p:txBody>
          <a:bodyPr>
            <a:normAutofit/>
          </a:bodyPr>
          <a:lstStyle/>
          <a:p>
            <a:pPr algn="ctr"/>
            <a:r>
              <a:rPr lang="fr-CA" sz="3200" b="1" dirty="0" smtClean="0">
                <a:solidFill>
                  <a:schemeClr val="tx2">
                    <a:lumMod val="75000"/>
                  </a:schemeClr>
                </a:solidFill>
              </a:rPr>
              <a:t>Aujourd’hui, Seigneur, </a:t>
            </a:r>
          </a:p>
          <a:p>
            <a:pPr algn="ctr"/>
            <a:r>
              <a:rPr lang="fr-CA" sz="3200" b="1" dirty="0" smtClean="0">
                <a:solidFill>
                  <a:schemeClr val="tx2">
                    <a:lumMod val="75000"/>
                  </a:schemeClr>
                </a:solidFill>
              </a:rPr>
              <a:t>j’ai le goût de te demander d’être comme…</a:t>
            </a:r>
          </a:p>
          <a:p>
            <a:pPr algn="ctr"/>
            <a:r>
              <a:rPr lang="fr-CA" sz="3200" dirty="0" smtClean="0">
                <a:solidFill>
                  <a:srgbClr val="FF0000"/>
                </a:solidFill>
              </a:rPr>
              <a:t>(Faire nommer le nom de la personne qui agit en ami de Jésus)</a:t>
            </a:r>
          </a:p>
        </p:txBody>
      </p:sp>
      <p:pic>
        <p:nvPicPr>
          <p:cNvPr id="10" name="Picture 3" descr="C:\Documents and Settings\IBM\Local Settings\Temporary Internet Files\Content.IE5\J5J7TTLY\MP900400173[1].jpg"/>
          <p:cNvPicPr>
            <a:picLocks noChangeAspect="1" noChangeArrowheads="1"/>
          </p:cNvPicPr>
          <p:nvPr>
            <p:custDataLst>
              <p:tags r:id="rId3"/>
            </p:custDataLst>
          </p:nvPr>
        </p:nvPicPr>
        <p:blipFill>
          <a:blip r:embed="rId5" cstate="print"/>
          <a:srcRect l="15331" r="13138"/>
          <a:stretch>
            <a:fillRect/>
          </a:stretch>
        </p:blipFill>
        <p:spPr bwMode="auto">
          <a:xfrm>
            <a:off x="0" y="3565356"/>
            <a:ext cx="2650724" cy="3292644"/>
          </a:xfrm>
          <a:prstGeom prst="rect">
            <a:avLst/>
          </a:prstGeom>
          <a:noFill/>
        </p:spPr>
      </p:pic>
      <p:sp>
        <p:nvSpPr>
          <p:cNvPr id="6" name="ZoneTexte 5"/>
          <p:cNvSpPr txBox="1"/>
          <p:nvPr/>
        </p:nvSpPr>
        <p:spPr>
          <a:xfrm>
            <a:off x="251520" y="1755677"/>
            <a:ext cx="3888432" cy="1569660"/>
          </a:xfrm>
          <a:prstGeom prst="rect">
            <a:avLst/>
          </a:prstGeom>
          <a:noFill/>
        </p:spPr>
        <p:txBody>
          <a:bodyPr wrap="square" rtlCol="0">
            <a:spAutoFit/>
          </a:bodyPr>
          <a:lstStyle/>
          <a:p>
            <a:r>
              <a:rPr lang="fr-CA" sz="2400" dirty="0" smtClean="0">
                <a:solidFill>
                  <a:srgbClr val="FF0000"/>
                </a:solidFill>
                <a:latin typeface="Arial" pitchFamily="34" charset="0"/>
                <a:cs typeface="Arial" pitchFamily="34" charset="0"/>
              </a:rPr>
              <a:t>(Avec ton parent, tamisez la lumière et allumez une chandelle pour le moment de prière)</a:t>
            </a:r>
            <a:endParaRPr lang="fr-CA"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teeve Tremblay\AppData\Local\Microsoft\Windows\INetCache\IE\2VXBZRFQ\hearts-154741_960_720[1].png"/>
          <p:cNvPicPr>
            <a:picLocks noChangeAspect="1" noChangeArrowheads="1"/>
          </p:cNvPicPr>
          <p:nvPr/>
        </p:nvPicPr>
        <p:blipFill>
          <a:blip r:embed="rId3" cstate="print">
            <a:lum bright="70000" contrast="-70000"/>
          </a:blip>
          <a:stretch>
            <a:fillRect/>
          </a:stretch>
        </p:blipFill>
        <p:spPr bwMode="auto">
          <a:xfrm>
            <a:off x="611560" y="452801"/>
            <a:ext cx="8148836" cy="6405199"/>
          </a:xfrm>
          <a:prstGeom prst="rect">
            <a:avLst/>
          </a:prstGeom>
          <a:noFill/>
          <a:ln>
            <a:noFill/>
          </a:ln>
        </p:spPr>
      </p:pic>
      <p:sp>
        <p:nvSpPr>
          <p:cNvPr id="7" name="Espace réservé du texte 6"/>
          <p:cNvSpPr>
            <a:spLocks noGrp="1"/>
          </p:cNvSpPr>
          <p:nvPr>
            <p:ph type="body" idx="1"/>
            <p:custDataLst>
              <p:tags r:id="rId1"/>
            </p:custDataLst>
          </p:nvPr>
        </p:nvSpPr>
        <p:spPr>
          <a:xfrm>
            <a:off x="179512" y="116632"/>
            <a:ext cx="8784975" cy="6264696"/>
          </a:xfrm>
        </p:spPr>
        <p:txBody>
          <a:bodyPr>
            <a:normAutofit/>
          </a:bodyPr>
          <a:lstStyle/>
          <a:p>
            <a:r>
              <a:rPr lang="fr-CA" sz="3200" dirty="0" smtClean="0">
                <a:solidFill>
                  <a:srgbClr val="00B050"/>
                </a:solidFill>
              </a:rPr>
              <a:t>St-François a composé cette prière pour nous montrer ce qu’est le Royaume des relations réussies…</a:t>
            </a:r>
          </a:p>
          <a:p>
            <a:r>
              <a:rPr lang="fr-CA" sz="3200" dirty="0" smtClean="0">
                <a:solidFill>
                  <a:srgbClr val="00B050"/>
                </a:solidFill>
              </a:rPr>
              <a:t>« Fais de moi un instrument de ta paix : </a:t>
            </a:r>
            <a:br>
              <a:rPr lang="fr-CA" sz="3200" dirty="0" smtClean="0">
                <a:solidFill>
                  <a:srgbClr val="00B050"/>
                </a:solidFill>
              </a:rPr>
            </a:br>
            <a:r>
              <a:rPr lang="fr-CA" sz="3200" dirty="0" smtClean="0">
                <a:solidFill>
                  <a:srgbClr val="00B050"/>
                </a:solidFill>
              </a:rPr>
              <a:t>Là où il y a de la haine, que je mette l'amour, </a:t>
            </a:r>
            <a:br>
              <a:rPr lang="fr-CA" sz="3200" dirty="0" smtClean="0">
                <a:solidFill>
                  <a:srgbClr val="00B050"/>
                </a:solidFill>
              </a:rPr>
            </a:br>
            <a:r>
              <a:rPr lang="fr-CA" sz="3200" dirty="0" smtClean="0">
                <a:solidFill>
                  <a:srgbClr val="00B050"/>
                </a:solidFill>
              </a:rPr>
              <a:t>Là où il y a l'offense, que je mette le pardon, </a:t>
            </a:r>
            <a:br>
              <a:rPr lang="fr-CA" sz="3200" dirty="0" smtClean="0">
                <a:solidFill>
                  <a:srgbClr val="00B050"/>
                </a:solidFill>
              </a:rPr>
            </a:br>
            <a:r>
              <a:rPr lang="fr-CA" sz="3200" dirty="0" smtClean="0">
                <a:solidFill>
                  <a:srgbClr val="00B050"/>
                </a:solidFill>
              </a:rPr>
              <a:t>Là où il y a la discorde, que je mette l'union, </a:t>
            </a:r>
            <a:br>
              <a:rPr lang="fr-CA" sz="3200" dirty="0" smtClean="0">
                <a:solidFill>
                  <a:srgbClr val="00B050"/>
                </a:solidFill>
              </a:rPr>
            </a:br>
            <a:r>
              <a:rPr lang="fr-CA" sz="3200" dirty="0" smtClean="0">
                <a:solidFill>
                  <a:srgbClr val="00B050"/>
                </a:solidFill>
              </a:rPr>
              <a:t>Là où il y a l'erreur, que je mette la vérité, </a:t>
            </a:r>
            <a:br>
              <a:rPr lang="fr-CA" sz="3200" dirty="0" smtClean="0">
                <a:solidFill>
                  <a:srgbClr val="00B050"/>
                </a:solidFill>
              </a:rPr>
            </a:br>
            <a:r>
              <a:rPr lang="fr-CA" sz="3200" dirty="0" smtClean="0">
                <a:solidFill>
                  <a:srgbClr val="00B050"/>
                </a:solidFill>
              </a:rPr>
              <a:t>Là où il y a le doute, que je mette la foi, </a:t>
            </a:r>
            <a:br>
              <a:rPr lang="fr-CA" sz="3200" dirty="0" smtClean="0">
                <a:solidFill>
                  <a:srgbClr val="00B050"/>
                </a:solidFill>
              </a:rPr>
            </a:br>
            <a:r>
              <a:rPr lang="fr-CA" sz="3200" dirty="0" smtClean="0">
                <a:solidFill>
                  <a:srgbClr val="00B050"/>
                </a:solidFill>
              </a:rPr>
              <a:t>Là où il y a le désespoir, que je mette l'espérance, </a:t>
            </a:r>
            <a:br>
              <a:rPr lang="fr-CA" sz="3200" dirty="0" smtClean="0">
                <a:solidFill>
                  <a:srgbClr val="00B050"/>
                </a:solidFill>
              </a:rPr>
            </a:br>
            <a:r>
              <a:rPr lang="fr-CA" sz="3200" dirty="0" smtClean="0">
                <a:solidFill>
                  <a:srgbClr val="00B050"/>
                </a:solidFill>
              </a:rPr>
              <a:t>Là où il y a les ténèbres, que je mette ta lumière, </a:t>
            </a:r>
            <a:br>
              <a:rPr lang="fr-CA" sz="3200" dirty="0" smtClean="0">
                <a:solidFill>
                  <a:srgbClr val="00B050"/>
                </a:solidFill>
              </a:rPr>
            </a:br>
            <a:r>
              <a:rPr lang="fr-CA" sz="3200" dirty="0" smtClean="0">
                <a:solidFill>
                  <a:srgbClr val="00B050"/>
                </a:solidFill>
              </a:rPr>
              <a:t>Là où il y a la tristesse, que je mette la joie.</a:t>
            </a: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teeve Tremblay\AppData\Local\Microsoft\Windows\INetCache\IE\2VXBZRFQ\hearts-154741_960_720[1].png"/>
          <p:cNvPicPr>
            <a:picLocks noChangeAspect="1" noChangeArrowheads="1"/>
          </p:cNvPicPr>
          <p:nvPr/>
        </p:nvPicPr>
        <p:blipFill>
          <a:blip r:embed="rId3" cstate="print">
            <a:lum bright="70000" contrast="-70000"/>
          </a:blip>
          <a:stretch>
            <a:fillRect/>
          </a:stretch>
        </p:blipFill>
        <p:spPr bwMode="auto">
          <a:xfrm>
            <a:off x="611560" y="452801"/>
            <a:ext cx="8148836" cy="6405199"/>
          </a:xfrm>
          <a:prstGeom prst="rect">
            <a:avLst/>
          </a:prstGeom>
          <a:noFill/>
          <a:ln>
            <a:noFill/>
          </a:ln>
        </p:spPr>
      </p:pic>
      <p:sp>
        <p:nvSpPr>
          <p:cNvPr id="7" name="Espace réservé du texte 6"/>
          <p:cNvSpPr>
            <a:spLocks noGrp="1"/>
          </p:cNvSpPr>
          <p:nvPr>
            <p:ph type="body" idx="1"/>
            <p:custDataLst>
              <p:tags r:id="rId1"/>
            </p:custDataLst>
          </p:nvPr>
        </p:nvSpPr>
        <p:spPr>
          <a:xfrm>
            <a:off x="395536" y="404664"/>
            <a:ext cx="8748464" cy="6453336"/>
          </a:xfrm>
        </p:spPr>
        <p:txBody>
          <a:bodyPr>
            <a:normAutofit/>
          </a:bodyPr>
          <a:lstStyle/>
          <a:p>
            <a:r>
              <a:rPr lang="fr-CA" sz="3200" dirty="0" smtClean="0">
                <a:solidFill>
                  <a:srgbClr val="00B050"/>
                </a:solidFill>
              </a:rPr>
              <a:t>Ô Maître, que je ne cherche pas tant : </a:t>
            </a:r>
            <a:br>
              <a:rPr lang="fr-CA" sz="3200" dirty="0" smtClean="0">
                <a:solidFill>
                  <a:srgbClr val="00B050"/>
                </a:solidFill>
              </a:rPr>
            </a:br>
            <a:r>
              <a:rPr lang="fr-CA" sz="3200" dirty="0" smtClean="0">
                <a:solidFill>
                  <a:srgbClr val="00B050"/>
                </a:solidFill>
              </a:rPr>
              <a:t>À être consolé... qu'à consoler, </a:t>
            </a:r>
            <a:br>
              <a:rPr lang="fr-CA" sz="3200" dirty="0" smtClean="0">
                <a:solidFill>
                  <a:srgbClr val="00B050"/>
                </a:solidFill>
              </a:rPr>
            </a:br>
            <a:r>
              <a:rPr lang="fr-CA" sz="3200" dirty="0" smtClean="0">
                <a:solidFill>
                  <a:srgbClr val="00B050"/>
                </a:solidFill>
              </a:rPr>
              <a:t>À être compris... qu'à comprendre </a:t>
            </a:r>
            <a:br>
              <a:rPr lang="fr-CA" sz="3200" dirty="0" smtClean="0">
                <a:solidFill>
                  <a:srgbClr val="00B050"/>
                </a:solidFill>
              </a:rPr>
            </a:br>
            <a:r>
              <a:rPr lang="fr-CA" sz="3200" dirty="0" smtClean="0">
                <a:solidFill>
                  <a:srgbClr val="00B050"/>
                </a:solidFill>
              </a:rPr>
              <a:t>À être aimé... qu'à aimer.</a:t>
            </a:r>
          </a:p>
          <a:p>
            <a:r>
              <a:rPr lang="fr-CA" sz="3200" dirty="0" smtClean="0">
                <a:solidFill>
                  <a:srgbClr val="00B050"/>
                </a:solidFill>
              </a:rPr>
              <a:t>Car,</a:t>
            </a:r>
            <a:br>
              <a:rPr lang="fr-CA" sz="3200" dirty="0" smtClean="0">
                <a:solidFill>
                  <a:srgbClr val="00B050"/>
                </a:solidFill>
              </a:rPr>
            </a:br>
            <a:r>
              <a:rPr lang="fr-CA" sz="3200" dirty="0" smtClean="0">
                <a:solidFill>
                  <a:srgbClr val="00B050"/>
                </a:solidFill>
              </a:rPr>
              <a:t>C'est en donnant... qu'on reçoit, </a:t>
            </a:r>
            <a:br>
              <a:rPr lang="fr-CA" sz="3200" dirty="0" smtClean="0">
                <a:solidFill>
                  <a:srgbClr val="00B050"/>
                </a:solidFill>
              </a:rPr>
            </a:br>
            <a:r>
              <a:rPr lang="fr-CA" sz="3200" dirty="0" smtClean="0">
                <a:solidFill>
                  <a:srgbClr val="00B050"/>
                </a:solidFill>
              </a:rPr>
              <a:t>C'est en s'oubliant... qu'on trouve, </a:t>
            </a:r>
            <a:br>
              <a:rPr lang="fr-CA" sz="3200" dirty="0" smtClean="0">
                <a:solidFill>
                  <a:srgbClr val="00B050"/>
                </a:solidFill>
              </a:rPr>
            </a:br>
            <a:r>
              <a:rPr lang="fr-CA" sz="3200" dirty="0" smtClean="0">
                <a:solidFill>
                  <a:srgbClr val="00B050"/>
                </a:solidFill>
              </a:rPr>
              <a:t>C'est en pardonnant... qu'on est pardonné, </a:t>
            </a:r>
            <a:br>
              <a:rPr lang="fr-CA" sz="3200" dirty="0" smtClean="0">
                <a:solidFill>
                  <a:srgbClr val="00B050"/>
                </a:solidFill>
              </a:rPr>
            </a:br>
            <a:r>
              <a:rPr lang="fr-CA" sz="3200" dirty="0" smtClean="0">
                <a:solidFill>
                  <a:srgbClr val="00B050"/>
                </a:solidFill>
              </a:rPr>
              <a:t>C'est en mourant... qu'on ressuscite à la vie éternelle.</a:t>
            </a:r>
          </a:p>
          <a:p>
            <a:r>
              <a:rPr lang="fr-CA" sz="3200" dirty="0" smtClean="0">
                <a:solidFill>
                  <a:srgbClr val="00B050"/>
                </a:solidFill>
              </a:rPr>
              <a:t>Prière de saint François d’Assise.</a:t>
            </a:r>
          </a:p>
          <a:p>
            <a:endParaRPr lang="fr-CA" sz="3200" dirty="0" smtClean="0">
              <a:solidFill>
                <a:srgbClr val="00B050"/>
              </a:solidFill>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igne de croix.jpg"/>
          <p:cNvPicPr>
            <a:picLocks noChangeAspect="1"/>
          </p:cNvPicPr>
          <p:nvPr/>
        </p:nvPicPr>
        <p:blipFill>
          <a:blip r:embed="rId2" cstate="print"/>
          <a:stretch>
            <a:fillRect/>
          </a:stretch>
        </p:blipFill>
        <p:spPr>
          <a:xfrm>
            <a:off x="2195736" y="548680"/>
            <a:ext cx="5308862" cy="5616624"/>
          </a:xfrm>
          <a:prstGeom prst="rect">
            <a:avLst/>
          </a:prstGeom>
        </p:spPr>
      </p:pic>
      <p:sp>
        <p:nvSpPr>
          <p:cNvPr id="4" name="ZoneTexte 3"/>
          <p:cNvSpPr txBox="1"/>
          <p:nvPr/>
        </p:nvSpPr>
        <p:spPr>
          <a:xfrm>
            <a:off x="5868144" y="5805264"/>
            <a:ext cx="1512168" cy="646331"/>
          </a:xfrm>
          <a:prstGeom prst="rect">
            <a:avLst/>
          </a:prstGeom>
          <a:noFill/>
        </p:spPr>
        <p:txBody>
          <a:bodyPr wrap="square" rtlCol="0">
            <a:spAutoFit/>
          </a:bodyPr>
          <a:lstStyle/>
          <a:p>
            <a:r>
              <a:rPr lang="fr-CA" sz="3600" b="1" dirty="0" smtClean="0">
                <a:solidFill>
                  <a:srgbClr val="00B050"/>
                </a:solidFill>
              </a:rPr>
              <a:t>AMEN</a:t>
            </a:r>
            <a:endParaRPr lang="fr-CA" sz="3600" b="1" dirty="0">
              <a:solidFill>
                <a:srgbClr val="00B050"/>
              </a:solidFill>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1484784"/>
            <a:ext cx="8352928" cy="5262979"/>
          </a:xfrm>
          <a:prstGeom prst="rect">
            <a:avLst/>
          </a:prstGeom>
          <a:noFill/>
        </p:spPr>
        <p:txBody>
          <a:bodyPr wrap="square" rtlCol="0">
            <a:spAutoFit/>
          </a:bodyPr>
          <a:lstStyle/>
          <a:p>
            <a:r>
              <a:rPr lang="fr-CA" sz="2800" b="1" u="sng" dirty="0" smtClean="0">
                <a:solidFill>
                  <a:srgbClr val="FF0000"/>
                </a:solidFill>
                <a:latin typeface="Arial" pitchFamily="34" charset="0"/>
                <a:cs typeface="Arial" pitchFamily="34" charset="0"/>
              </a:rPr>
              <a:t>Objectif vie de la semaine (parents-enfants) :</a:t>
            </a:r>
          </a:p>
          <a:p>
            <a:endParaRPr lang="fr-CA" sz="2800" b="1" dirty="0" smtClean="0">
              <a:solidFill>
                <a:srgbClr val="FF0000"/>
              </a:solidFill>
              <a:latin typeface="Arial" pitchFamily="34" charset="0"/>
              <a:cs typeface="Arial" pitchFamily="34" charset="0"/>
            </a:endParaRPr>
          </a:p>
          <a:p>
            <a:r>
              <a:rPr lang="fr-CA" sz="2800" b="1" dirty="0" smtClean="0">
                <a:solidFill>
                  <a:srgbClr val="FF0000"/>
                </a:solidFill>
                <a:latin typeface="Arial" pitchFamily="34" charset="0"/>
                <a:cs typeface="Arial" pitchFamily="34" charset="0"/>
              </a:rPr>
              <a:t>Un défi pour rendre l’Amour de Jésus visible : je vous suggère d’être à l’écoute de ce qui se passe dans votre entourage. </a:t>
            </a:r>
          </a:p>
          <a:p>
            <a:endParaRPr lang="fr-CA" sz="2800" b="1" dirty="0" smtClean="0">
              <a:solidFill>
                <a:srgbClr val="FF0000"/>
              </a:solidFill>
              <a:latin typeface="Arial" pitchFamily="34" charset="0"/>
              <a:cs typeface="Arial" pitchFamily="34" charset="0"/>
            </a:endParaRPr>
          </a:p>
          <a:p>
            <a:r>
              <a:rPr lang="fr-CA" sz="2800" b="1" dirty="0" smtClean="0">
                <a:solidFill>
                  <a:srgbClr val="FF0000"/>
                </a:solidFill>
                <a:latin typeface="Arial" pitchFamily="34" charset="0"/>
                <a:cs typeface="Arial" pitchFamily="34" charset="0"/>
              </a:rPr>
              <a:t>Si vous avez l’occasion d’agir comme Jésus, faites-le! Notez votre action pour la partager avec d’autres…</a:t>
            </a:r>
          </a:p>
          <a:p>
            <a:endParaRPr lang="fr-CA" sz="2800" b="1" dirty="0" smtClean="0">
              <a:solidFill>
                <a:srgbClr val="FF0000"/>
              </a:solidFill>
              <a:latin typeface="Arial" pitchFamily="34" charset="0"/>
              <a:cs typeface="Arial" pitchFamily="34" charset="0"/>
            </a:endParaRPr>
          </a:p>
          <a:p>
            <a:r>
              <a:rPr lang="fr-CA" sz="2800" b="1" dirty="0" smtClean="0">
                <a:solidFill>
                  <a:srgbClr val="FF0000"/>
                </a:solidFill>
                <a:latin typeface="Arial" pitchFamily="34" charset="0"/>
                <a:cs typeface="Arial" pitchFamily="34" charset="0"/>
              </a:rPr>
              <a:t>(Ex. : rendre service, partager, pardonner, sourire à quelqu’un, etc.)</a:t>
            </a:r>
            <a:endParaRPr lang="fr-CA" sz="2800" b="1" dirty="0">
              <a:solidFill>
                <a:srgbClr val="FF0000"/>
              </a:solidFill>
              <a:latin typeface="Arial" pitchFamily="34" charset="0"/>
              <a:cs typeface="Arial" pitchFamily="34" charset="0"/>
            </a:endParaRPr>
          </a:p>
        </p:txBody>
      </p:sp>
      <p:sp>
        <p:nvSpPr>
          <p:cNvPr id="6" name="ZoneTexte 5"/>
          <p:cNvSpPr txBox="1"/>
          <p:nvPr/>
        </p:nvSpPr>
        <p:spPr>
          <a:xfrm>
            <a:off x="467544" y="692696"/>
            <a:ext cx="7488832" cy="707886"/>
          </a:xfrm>
          <a:prstGeom prst="rect">
            <a:avLst/>
          </a:prstGeom>
          <a:noFill/>
        </p:spPr>
        <p:txBody>
          <a:bodyPr wrap="square" rtlCol="0">
            <a:spAutoFit/>
          </a:bodyPr>
          <a:lstStyle/>
          <a:p>
            <a:r>
              <a:rPr lang="fr-CA" sz="4000" b="1" u="sng" dirty="0" smtClean="0"/>
              <a:t>Suggestion d’activité :</a:t>
            </a:r>
            <a:endParaRPr lang="fr-CA" sz="4000" b="1" u="sng" dirty="0"/>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Content 2.jpg"/>
          <p:cNvPicPr>
            <a:picLocks noChangeAspect="1"/>
          </p:cNvPicPr>
          <p:nvPr/>
        </p:nvPicPr>
        <p:blipFill>
          <a:blip r:embed="rId4" cstate="print"/>
          <a:stretch>
            <a:fillRect/>
          </a:stretch>
        </p:blipFill>
        <p:spPr>
          <a:xfrm>
            <a:off x="1071538" y="2714620"/>
            <a:ext cx="2071702" cy="4441046"/>
          </a:xfrm>
          <a:prstGeom prst="rect">
            <a:avLst/>
          </a:prstGeom>
        </p:spPr>
      </p:pic>
      <p:sp>
        <p:nvSpPr>
          <p:cNvPr id="7" name="Rectangle à coins arrondis 6"/>
          <p:cNvSpPr/>
          <p:nvPr>
            <p:custDataLst>
              <p:tags r:id="rId1"/>
            </p:custDataLst>
          </p:nvPr>
        </p:nvSpPr>
        <p:spPr>
          <a:xfrm>
            <a:off x="4572000" y="357166"/>
            <a:ext cx="3024336" cy="1152128"/>
          </a:xfrm>
          <a:prstGeom prst="wedgeRoundRectCallout">
            <a:avLst>
              <a:gd name="adj1" fmla="val -1266"/>
              <a:gd name="adj2" fmla="val 201074"/>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Mais pourquoi ???</a:t>
            </a:r>
            <a:endParaRPr lang="fr-CA" sz="2800" b="1" dirty="0">
              <a:solidFill>
                <a:schemeClr val="tx1"/>
              </a:solidFill>
            </a:endParaRPr>
          </a:p>
        </p:txBody>
      </p:sp>
      <p:sp>
        <p:nvSpPr>
          <p:cNvPr id="9" name="Rectangle à coins arrondis 8"/>
          <p:cNvSpPr/>
          <p:nvPr>
            <p:custDataLst>
              <p:tags r:id="rId2"/>
            </p:custDataLst>
          </p:nvPr>
        </p:nvSpPr>
        <p:spPr>
          <a:xfrm>
            <a:off x="500034" y="285728"/>
            <a:ext cx="3744416" cy="2448272"/>
          </a:xfrm>
          <a:prstGeom prst="wedgeRoundRectCallout">
            <a:avLst>
              <a:gd name="adj1" fmla="val 7635"/>
              <a:gd name="adj2" fmla="val 65685"/>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Les amis de Jésus sont souvent comme ça… Ils aiment rendre le monde meilleur.</a:t>
            </a:r>
            <a:endParaRPr lang="fr-CA" sz="2800" b="1" dirty="0">
              <a:solidFill>
                <a:schemeClr val="tx1"/>
              </a:solidFill>
              <a:latin typeface="Arial" pitchFamily="34" charset="0"/>
              <a:cs typeface="Arial" pitchFamily="34" charset="0"/>
            </a:endParaRPr>
          </a:p>
        </p:txBody>
      </p:sp>
      <p:pic>
        <p:nvPicPr>
          <p:cNvPr id="10" name="Image 9" descr="Sophie joyeuse.jpg"/>
          <p:cNvPicPr>
            <a:picLocks noChangeAspect="1"/>
          </p:cNvPicPr>
          <p:nvPr/>
        </p:nvPicPr>
        <p:blipFill>
          <a:blip r:embed="rId5" cstate="print"/>
          <a:stretch>
            <a:fillRect/>
          </a:stretch>
        </p:blipFill>
        <p:spPr>
          <a:xfrm>
            <a:off x="5072066" y="3214686"/>
            <a:ext cx="1936200" cy="33575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Théo Content 2.jpg"/>
          <p:cNvPicPr>
            <a:picLocks noChangeAspect="1"/>
          </p:cNvPicPr>
          <p:nvPr/>
        </p:nvPicPr>
        <p:blipFill>
          <a:blip r:embed="rId4" cstate="print"/>
          <a:stretch>
            <a:fillRect/>
          </a:stretch>
        </p:blipFill>
        <p:spPr>
          <a:xfrm>
            <a:off x="1214414" y="2571744"/>
            <a:ext cx="2071702" cy="4441046"/>
          </a:xfrm>
          <a:prstGeom prst="rect">
            <a:avLst/>
          </a:prstGeom>
        </p:spPr>
      </p:pic>
      <p:pic>
        <p:nvPicPr>
          <p:cNvPr id="6" name="Image 5" descr="Sophie joyeuse.jpg"/>
          <p:cNvPicPr>
            <a:picLocks noChangeAspect="1"/>
          </p:cNvPicPr>
          <p:nvPr/>
        </p:nvPicPr>
        <p:blipFill>
          <a:blip r:embed="rId5" cstate="print"/>
          <a:stretch>
            <a:fillRect/>
          </a:stretch>
        </p:blipFill>
        <p:spPr>
          <a:xfrm>
            <a:off x="5500694" y="3214686"/>
            <a:ext cx="1936200" cy="3357586"/>
          </a:xfrm>
          <a:prstGeom prst="rect">
            <a:avLst/>
          </a:prstGeom>
        </p:spPr>
      </p:pic>
      <p:sp>
        <p:nvSpPr>
          <p:cNvPr id="9" name="Rectangle à coins arrondis 8"/>
          <p:cNvSpPr/>
          <p:nvPr>
            <p:custDataLst>
              <p:tags r:id="rId1"/>
            </p:custDataLst>
          </p:nvPr>
        </p:nvSpPr>
        <p:spPr>
          <a:xfrm>
            <a:off x="214282" y="357166"/>
            <a:ext cx="3888432" cy="2160240"/>
          </a:xfrm>
          <a:prstGeom prst="wedgeRoundRectCallout">
            <a:avLst>
              <a:gd name="adj1" fmla="val 16500"/>
              <a:gd name="adj2" fmla="val 73144"/>
              <a:gd name="adj3" fmla="val 16667"/>
            </a:avLst>
          </a:prstGeom>
          <a:solidFill>
            <a:srgbClr val="21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Pour mieux comprendre, il est nécessaire de mieux connaître Jésus.</a:t>
            </a:r>
            <a:endParaRPr lang="fr-CA" sz="2600" b="1" dirty="0" smtClean="0"/>
          </a:p>
        </p:txBody>
      </p:sp>
      <p:sp>
        <p:nvSpPr>
          <p:cNvPr id="5" name="Rectangle à coins arrondis 4"/>
          <p:cNvSpPr/>
          <p:nvPr>
            <p:custDataLst>
              <p:tags r:id="rId2"/>
            </p:custDataLst>
          </p:nvPr>
        </p:nvSpPr>
        <p:spPr>
          <a:xfrm>
            <a:off x="5214942" y="357166"/>
            <a:ext cx="3744416" cy="2304256"/>
          </a:xfrm>
          <a:prstGeom prst="wedgeRoundRectCallout">
            <a:avLst>
              <a:gd name="adj1" fmla="val 6596"/>
              <a:gd name="adj2" fmla="val 74301"/>
              <a:gd name="adj3" fmla="val 16667"/>
            </a:avLst>
          </a:prstGeom>
          <a:solidFill>
            <a:srgbClr val="EC7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Oui!!! Il faut que nos amis (es) découvrent Jésus comme tu le connais…</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Jésus, un prophète pas comme les autres.jpg"/>
          <p:cNvPicPr>
            <a:picLocks noChangeAspect="1"/>
          </p:cNvPicPr>
          <p:nvPr/>
        </p:nvPicPr>
        <p:blipFill>
          <a:blip r:embed="rId2" cstate="print"/>
          <a:stretch>
            <a:fillRect/>
          </a:stretch>
        </p:blipFill>
        <p:spPr>
          <a:xfrm>
            <a:off x="0" y="0"/>
            <a:ext cx="9144000" cy="4691825"/>
          </a:xfrm>
          <a:prstGeom prst="rect">
            <a:avLst/>
          </a:prstGeom>
        </p:spPr>
      </p:pic>
      <p:sp>
        <p:nvSpPr>
          <p:cNvPr id="3" name="Espace réservé du contenu 2"/>
          <p:cNvSpPr>
            <a:spLocks noGrp="1"/>
          </p:cNvSpPr>
          <p:nvPr>
            <p:ph idx="1"/>
          </p:nvPr>
        </p:nvSpPr>
        <p:spPr>
          <a:xfrm>
            <a:off x="0" y="4572008"/>
            <a:ext cx="9144000" cy="2285992"/>
          </a:xfrm>
          <a:solidFill>
            <a:schemeClr val="accent2">
              <a:lumMod val="60000"/>
              <a:lumOff val="40000"/>
              <a:alpha val="90000"/>
            </a:schemeClr>
          </a:solidFill>
        </p:spPr>
        <p:txBody>
          <a:bodyPr>
            <a:normAutofit fontScale="92500" lnSpcReduction="10000"/>
          </a:bodyPr>
          <a:lstStyle/>
          <a:p>
            <a:pPr>
              <a:buNone/>
            </a:pPr>
            <a:r>
              <a:rPr lang="fr-CA" sz="3000" dirty="0" smtClean="0">
                <a:latin typeface="Arial" pitchFamily="34" charset="0"/>
                <a:cs typeface="Arial" pitchFamily="34" charset="0"/>
              </a:rPr>
              <a:t>À partir du moment où Simon a vécu le miracle de la tempête apaisée, il ne quitta plus Jésus.</a:t>
            </a:r>
          </a:p>
          <a:p>
            <a:pPr>
              <a:buNone/>
            </a:pPr>
            <a:r>
              <a:rPr lang="fr-CA" sz="3000" dirty="0" smtClean="0">
                <a:latin typeface="Arial" pitchFamily="34" charset="0"/>
                <a:cs typeface="Arial" pitchFamily="34" charset="0"/>
              </a:rPr>
              <a:t>D’ailleurs, André, Jacques et Jean non plus… Ils étaient ses quatre premiers disciples. Ils quittèrent leur métier de pêcheur pour suivre Jésus à travers la Galilée.</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un prophète pas comme les autres.jpg"/>
          <p:cNvPicPr>
            <a:picLocks noChangeAspect="1"/>
          </p:cNvPicPr>
          <p:nvPr/>
        </p:nvPicPr>
        <p:blipFill>
          <a:blip r:embed="rId2" cstate="print"/>
          <a:stretch>
            <a:fillRect/>
          </a:stretch>
        </p:blipFill>
        <p:spPr>
          <a:xfrm>
            <a:off x="0" y="0"/>
            <a:ext cx="9144000" cy="4691825"/>
          </a:xfrm>
          <a:prstGeom prst="rect">
            <a:avLst/>
          </a:prstGeom>
        </p:spPr>
      </p:pic>
      <p:sp>
        <p:nvSpPr>
          <p:cNvPr id="3" name="Espace réservé du contenu 2"/>
          <p:cNvSpPr>
            <a:spLocks noGrp="1"/>
          </p:cNvSpPr>
          <p:nvPr>
            <p:ph idx="1"/>
          </p:nvPr>
        </p:nvSpPr>
        <p:spPr>
          <a:xfrm>
            <a:off x="0" y="4643446"/>
            <a:ext cx="9144000" cy="2214554"/>
          </a:xfrm>
          <a:solidFill>
            <a:schemeClr val="accent2">
              <a:lumMod val="60000"/>
              <a:lumOff val="40000"/>
              <a:alpha val="90000"/>
            </a:schemeClr>
          </a:solidFill>
        </p:spPr>
        <p:txBody>
          <a:bodyPr>
            <a:normAutofit fontScale="92500" lnSpcReduction="10000"/>
          </a:bodyPr>
          <a:lstStyle/>
          <a:p>
            <a:pPr>
              <a:buNone/>
            </a:pPr>
            <a:r>
              <a:rPr lang="fr-CA" sz="3000" dirty="0" smtClean="0">
                <a:latin typeface="Arial" pitchFamily="34" charset="0"/>
                <a:cs typeface="Arial" pitchFamily="34" charset="0"/>
              </a:rPr>
              <a:t>Jésus enseignait dans les synagogues, mais aussi ailleurs, là où l’occasion se présentait… dans un champ, au bord d’un lac, sur une montagne… Et les gens venaient de partout pour l’écouter, leur parler de Dieu.</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un prophète pas comme les autres.jpg"/>
          <p:cNvPicPr>
            <a:picLocks noChangeAspect="1"/>
          </p:cNvPicPr>
          <p:nvPr/>
        </p:nvPicPr>
        <p:blipFill>
          <a:blip r:embed="rId2" cstate="print"/>
          <a:stretch>
            <a:fillRect/>
          </a:stretch>
        </p:blipFill>
        <p:spPr>
          <a:xfrm>
            <a:off x="0" y="0"/>
            <a:ext cx="9144000" cy="4691825"/>
          </a:xfrm>
          <a:prstGeom prst="rect">
            <a:avLst/>
          </a:prstGeom>
        </p:spPr>
      </p:pic>
      <p:sp>
        <p:nvSpPr>
          <p:cNvPr id="3" name="Espace réservé du contenu 2"/>
          <p:cNvSpPr>
            <a:spLocks noGrp="1"/>
          </p:cNvSpPr>
          <p:nvPr>
            <p:ph idx="1"/>
          </p:nvPr>
        </p:nvSpPr>
        <p:spPr>
          <a:xfrm>
            <a:off x="0" y="4572008"/>
            <a:ext cx="9144000" cy="2428892"/>
          </a:xfrm>
          <a:solidFill>
            <a:schemeClr val="accent2">
              <a:lumMod val="60000"/>
              <a:lumOff val="40000"/>
              <a:alpha val="90000"/>
            </a:schemeClr>
          </a:solidFill>
        </p:spPr>
        <p:txBody>
          <a:bodyPr>
            <a:normAutofit lnSpcReduction="10000"/>
          </a:bodyPr>
          <a:lstStyle/>
          <a:p>
            <a:pPr>
              <a:buNone/>
            </a:pPr>
            <a:r>
              <a:rPr lang="fr-CA" sz="3000" dirty="0" smtClean="0">
                <a:latin typeface="Arial" pitchFamily="34" charset="0"/>
                <a:cs typeface="Arial" pitchFamily="34" charset="0"/>
              </a:rPr>
              <a:t>D’un côté, son message ressemblait  à celui des prophètes, mais d’un autre côté, tout ce qu’il disait semblait si nouveau, si inattendu.</a:t>
            </a:r>
          </a:p>
          <a:p>
            <a:pPr>
              <a:buNone/>
            </a:pPr>
            <a:r>
              <a:rPr lang="fr-CA" sz="3000" dirty="0" smtClean="0">
                <a:latin typeface="Arial" pitchFamily="34" charset="0"/>
                <a:cs typeface="Arial" pitchFamily="34" charset="0"/>
              </a:rPr>
              <a:t> C’est peut-être parce qu’il agissait différemment des autres.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1627</Words>
  <Application>Microsoft Office PowerPoint</Application>
  <PresentationFormat>Affichage à l'écran (4:3)</PresentationFormat>
  <Paragraphs>113</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Démarche de préparation à la première des communions.</vt:lpstr>
      <vt:lpstr>6- Sur la route de l’amour… Jésus nous invite à le suivre!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Questions sur le récit… (Jésus, un prophète pas comme les autres)</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Questions sur les récits… (La semence et le Royaume de Dieu)</vt:lpstr>
      <vt:lpstr>Diapositive 37</vt:lpstr>
      <vt:lpstr>Diapositive 38</vt:lpstr>
      <vt:lpstr>Diapositive 39</vt:lpstr>
      <vt:lpstr>Diapositive 40</vt:lpstr>
      <vt:lpstr>Diapositive 41</vt:lpstr>
      <vt:lpstr>Temps d’intériorité</vt:lpstr>
      <vt:lpstr>Diapositive 43</vt:lpstr>
      <vt:lpstr>Diapositive 44</vt:lpstr>
      <vt:lpstr>Diapositive 45</vt:lpstr>
      <vt:lpstr>Diapositive 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préparation à la première des communions.</dc:title>
  <dc:creator>Steeve Tremblay</dc:creator>
  <cp:lastModifiedBy>Steeve Tremblay</cp:lastModifiedBy>
  <cp:revision>340</cp:revision>
  <dcterms:created xsi:type="dcterms:W3CDTF">2017-03-07T18:51:19Z</dcterms:created>
  <dcterms:modified xsi:type="dcterms:W3CDTF">2022-07-11T19:11:29Z</dcterms:modified>
</cp:coreProperties>
</file>