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68" r:id="rId3"/>
    <p:sldId id="269" r:id="rId4"/>
    <p:sldId id="302" r:id="rId5"/>
    <p:sldId id="303" r:id="rId6"/>
    <p:sldId id="293" r:id="rId7"/>
    <p:sldId id="306" r:id="rId8"/>
    <p:sldId id="304" r:id="rId9"/>
    <p:sldId id="305" r:id="rId10"/>
    <p:sldId id="307" r:id="rId11"/>
    <p:sldId id="308" r:id="rId12"/>
    <p:sldId id="314" r:id="rId13"/>
    <p:sldId id="315" r:id="rId14"/>
    <p:sldId id="316" r:id="rId15"/>
    <p:sldId id="317" r:id="rId16"/>
    <p:sldId id="318" r:id="rId17"/>
    <p:sldId id="319" r:id="rId18"/>
    <p:sldId id="298" r:id="rId19"/>
    <p:sldId id="309" r:id="rId20"/>
    <p:sldId id="310" r:id="rId21"/>
    <p:sldId id="320" r:id="rId22"/>
    <p:sldId id="321" r:id="rId23"/>
    <p:sldId id="322" r:id="rId24"/>
    <p:sldId id="324" r:id="rId25"/>
    <p:sldId id="323" r:id="rId26"/>
    <p:sldId id="325" r:id="rId27"/>
    <p:sldId id="311" r:id="rId28"/>
    <p:sldId id="281" r:id="rId29"/>
    <p:sldId id="285" r:id="rId30"/>
    <p:sldId id="312" r:id="rId31"/>
    <p:sldId id="313" r:id="rId32"/>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A8F2"/>
    <a:srgbClr val="01FF74"/>
    <a:srgbClr val="ED77DC"/>
    <a:srgbClr val="0718B5"/>
    <a:srgbClr val="004CBC"/>
    <a:srgbClr val="0058DA"/>
    <a:srgbClr val="E438CB"/>
    <a:srgbClr val="C71B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FF55A111-9D84-435D-ADA4-F8710594EC87}" type="datetimeFigureOut">
              <a:rPr lang="fr-CA" smtClean="0"/>
              <a:pPr/>
              <a:t>2022-07-11</a:t>
            </a:fld>
            <a:endParaRPr lang="fr-CA"/>
          </a:p>
        </p:txBody>
      </p:sp>
      <p:sp>
        <p:nvSpPr>
          <p:cNvPr id="4" name="Espace réservé du pied de page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4EE03987-CF28-40B7-BD5C-2A756F7E489D}" type="slidenum">
              <a:rPr lang="fr-CA" smtClean="0"/>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F058137-90F6-4247-B04D-7BFA002A16F5}" type="datetimeFigureOut">
              <a:rPr lang="fr-CA" smtClean="0"/>
              <a:pPr/>
              <a:t>2022-07-11</a:t>
            </a:fld>
            <a:endParaRPr lang="fr-CA"/>
          </a:p>
        </p:txBody>
      </p:sp>
      <p:sp>
        <p:nvSpPr>
          <p:cNvPr id="4" name="Espace réservé de l'image des diapositives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09794CA-53B0-48CD-A7AC-20C360E3A365}"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AD29-A6E6-49C1-8456-2309F832878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jpe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CA" b="1" dirty="0" smtClean="0"/>
              <a:t>Démarche de préparation à la première des communions.</a:t>
            </a:r>
            <a:endParaRPr lang="fr-CA" b="1" dirty="0"/>
          </a:p>
        </p:txBody>
      </p:sp>
      <p:pic>
        <p:nvPicPr>
          <p:cNvPr id="1029" name="Picture 5" descr="Résultats de recherche d'images pour « première communion »"/>
          <p:cNvPicPr>
            <a:picLocks noChangeAspect="1" noChangeArrowheads="1"/>
          </p:cNvPicPr>
          <p:nvPr/>
        </p:nvPicPr>
        <p:blipFill>
          <a:blip r:embed="rId2" cstate="print"/>
          <a:srcRect/>
          <a:stretch>
            <a:fillRect/>
          </a:stretch>
        </p:blipFill>
        <p:spPr bwMode="auto">
          <a:xfrm>
            <a:off x="3131840" y="1700808"/>
            <a:ext cx="2952328" cy="2952328"/>
          </a:xfrm>
          <a:prstGeom prst="rect">
            <a:avLst/>
          </a:prstGeom>
          <a:noFill/>
        </p:spPr>
      </p:pic>
      <p:sp>
        <p:nvSpPr>
          <p:cNvPr id="4" name="ZoneTexte 3"/>
          <p:cNvSpPr txBox="1"/>
          <p:nvPr/>
        </p:nvSpPr>
        <p:spPr>
          <a:xfrm>
            <a:off x="1403648" y="4869160"/>
            <a:ext cx="6408712" cy="954107"/>
          </a:xfrm>
          <a:prstGeom prst="rect">
            <a:avLst/>
          </a:prstGeom>
          <a:noFill/>
        </p:spPr>
        <p:txBody>
          <a:bodyPr wrap="square" rtlCol="0">
            <a:spAutoFit/>
          </a:bodyPr>
          <a:lstStyle/>
          <a:p>
            <a:pPr algn="ctr"/>
            <a:r>
              <a:rPr lang="fr-CA" sz="2800" b="1" dirty="0" smtClean="0">
                <a:solidFill>
                  <a:srgbClr val="0718B5"/>
                </a:solidFill>
                <a:latin typeface="Arial" pitchFamily="34" charset="0"/>
                <a:cs typeface="Arial" pitchFamily="34" charset="0"/>
              </a:rPr>
              <a:t>Sur la route des rencontres </a:t>
            </a:r>
          </a:p>
          <a:p>
            <a:pPr algn="ctr"/>
            <a:r>
              <a:rPr lang="fr-CA" sz="2800" b="1" dirty="0" smtClean="0">
                <a:solidFill>
                  <a:srgbClr val="0718B5"/>
                </a:solidFill>
                <a:latin typeface="Arial" pitchFamily="34" charset="0"/>
                <a:cs typeface="Arial" pitchFamily="34" charset="0"/>
              </a:rPr>
              <a:t>Étape 5</a:t>
            </a:r>
            <a:endParaRPr lang="fr-CA" sz="2800" b="1" dirty="0">
              <a:solidFill>
                <a:srgbClr val="0718B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ophie joyeuse 2.jpg"/>
          <p:cNvPicPr>
            <a:picLocks noChangeAspect="1"/>
          </p:cNvPicPr>
          <p:nvPr/>
        </p:nvPicPr>
        <p:blipFill>
          <a:blip r:embed="rId4" cstate="print"/>
          <a:stretch>
            <a:fillRect/>
          </a:stretch>
        </p:blipFill>
        <p:spPr>
          <a:xfrm>
            <a:off x="3000364" y="3286124"/>
            <a:ext cx="1894990" cy="3286124"/>
          </a:xfrm>
          <a:prstGeom prst="rect">
            <a:avLst/>
          </a:prstGeom>
        </p:spPr>
      </p:pic>
      <p:pic>
        <p:nvPicPr>
          <p:cNvPr id="8" name="Image 7" descr="Théo Content.jpg"/>
          <p:cNvPicPr>
            <a:picLocks noChangeAspect="1"/>
          </p:cNvPicPr>
          <p:nvPr/>
        </p:nvPicPr>
        <p:blipFill>
          <a:blip r:embed="rId5" cstate="print"/>
          <a:stretch>
            <a:fillRect/>
          </a:stretch>
        </p:blipFill>
        <p:spPr>
          <a:xfrm>
            <a:off x="6143636" y="2703944"/>
            <a:ext cx="1937824" cy="4154056"/>
          </a:xfrm>
          <a:prstGeom prst="rect">
            <a:avLst/>
          </a:prstGeom>
        </p:spPr>
      </p:pic>
      <p:sp>
        <p:nvSpPr>
          <p:cNvPr id="7" name="Rectangle à coins arrondis 6"/>
          <p:cNvSpPr/>
          <p:nvPr>
            <p:custDataLst>
              <p:tags r:id="rId1"/>
            </p:custDataLst>
          </p:nvPr>
        </p:nvSpPr>
        <p:spPr>
          <a:xfrm>
            <a:off x="285720" y="285728"/>
            <a:ext cx="4176464" cy="2160240"/>
          </a:xfrm>
          <a:prstGeom prst="wedgeRoundRectCallout">
            <a:avLst>
              <a:gd name="adj1" fmla="val 34128"/>
              <a:gd name="adj2" fmla="val 84288"/>
              <a:gd name="adj3" fmla="val 16667"/>
            </a:avLst>
          </a:prstGeom>
          <a:solidFill>
            <a:srgbClr val="ED7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Il y a toujours quelqu’un qui nous rassemble…</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4929190" y="285728"/>
            <a:ext cx="3872043" cy="2376264"/>
          </a:xfrm>
          <a:prstGeom prst="wedgeRoundRectCallout">
            <a:avLst>
              <a:gd name="adj1" fmla="val -6640"/>
              <a:gd name="adj2" fmla="val 69944"/>
              <a:gd name="adj3" fmla="val 16667"/>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Ça me fait penser à la fois où Jésus s’est rendu à un mariage…</a:t>
            </a:r>
            <a:endParaRPr lang="fr-CA"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héo Content.jpg"/>
          <p:cNvPicPr>
            <a:picLocks noChangeAspect="1"/>
          </p:cNvPicPr>
          <p:nvPr/>
        </p:nvPicPr>
        <p:blipFill>
          <a:blip r:embed="rId3" cstate="print"/>
          <a:stretch>
            <a:fillRect/>
          </a:stretch>
        </p:blipFill>
        <p:spPr>
          <a:xfrm>
            <a:off x="6143636" y="2703944"/>
            <a:ext cx="1937824" cy="4154056"/>
          </a:xfrm>
          <a:prstGeom prst="rect">
            <a:avLst/>
          </a:prstGeom>
        </p:spPr>
      </p:pic>
      <p:sp>
        <p:nvSpPr>
          <p:cNvPr id="9" name="Rectangle à coins arrondis 8"/>
          <p:cNvSpPr/>
          <p:nvPr>
            <p:custDataLst>
              <p:tags r:id="rId1"/>
            </p:custDataLst>
          </p:nvPr>
        </p:nvSpPr>
        <p:spPr>
          <a:xfrm>
            <a:off x="285720" y="214290"/>
            <a:ext cx="8408547" cy="2376264"/>
          </a:xfrm>
          <a:prstGeom prst="wedgeRoundRectCallout">
            <a:avLst>
              <a:gd name="adj1" fmla="val 28317"/>
              <a:gd name="adj2" fmla="val 64257"/>
              <a:gd name="adj3" fmla="val 16667"/>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Je t’invite à écouter l’histoire des noces de Cana que l’on retrouve dans l’Évangile de Jean…</a:t>
            </a:r>
          </a:p>
          <a:p>
            <a:pPr algn="ctr"/>
            <a:r>
              <a:rPr lang="fr-CA" sz="2800" b="1" dirty="0" smtClean="0">
                <a:solidFill>
                  <a:schemeClr val="tx1"/>
                </a:solidFill>
                <a:latin typeface="Arial" pitchFamily="34" charset="0"/>
                <a:cs typeface="Arial" pitchFamily="34" charset="0"/>
              </a:rPr>
              <a:t>Laisse ton accompagnateur te raconter…</a:t>
            </a:r>
            <a:endParaRPr lang="fr-CA" sz="2800" dirty="0">
              <a:solidFill>
                <a:schemeClr val="tx1"/>
              </a:solidFill>
              <a:latin typeface="Arial" pitchFamily="34" charset="0"/>
              <a:cs typeface="Arial" pitchFamily="34" charset="0"/>
            </a:endParaRPr>
          </a:p>
        </p:txBody>
      </p:sp>
      <p:pic>
        <p:nvPicPr>
          <p:cNvPr id="7" name="Image 6" descr="Sophie joyeuse 2.jpg"/>
          <p:cNvPicPr>
            <a:picLocks noChangeAspect="1"/>
          </p:cNvPicPr>
          <p:nvPr/>
        </p:nvPicPr>
        <p:blipFill>
          <a:blip r:embed="rId4" cstate="print"/>
          <a:stretch>
            <a:fillRect/>
          </a:stretch>
        </p:blipFill>
        <p:spPr>
          <a:xfrm>
            <a:off x="3143240" y="3071810"/>
            <a:ext cx="1894990" cy="32861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noces de Cana.jpg"/>
          <p:cNvPicPr>
            <a:picLocks noChangeAspect="1"/>
          </p:cNvPicPr>
          <p:nvPr/>
        </p:nvPicPr>
        <p:blipFill>
          <a:blip r:embed="rId2" cstate="print"/>
          <a:stretch>
            <a:fillRect/>
          </a:stretch>
        </p:blipFill>
        <p:spPr>
          <a:xfrm>
            <a:off x="0" y="0"/>
            <a:ext cx="9144000" cy="4870232"/>
          </a:xfrm>
          <a:prstGeom prst="rect">
            <a:avLst/>
          </a:prstGeom>
        </p:spPr>
      </p:pic>
      <p:sp>
        <p:nvSpPr>
          <p:cNvPr id="3" name="Espace réservé du contenu 2"/>
          <p:cNvSpPr>
            <a:spLocks noGrp="1"/>
          </p:cNvSpPr>
          <p:nvPr>
            <p:ph idx="1"/>
          </p:nvPr>
        </p:nvSpPr>
        <p:spPr>
          <a:xfrm>
            <a:off x="0" y="4500570"/>
            <a:ext cx="9144000" cy="2357430"/>
          </a:xfrm>
          <a:solidFill>
            <a:srgbClr val="8EA8F2">
              <a:alpha val="40000"/>
            </a:srgbClr>
          </a:solidFill>
        </p:spPr>
        <p:txBody>
          <a:bodyPr>
            <a:noAutofit/>
          </a:bodyPr>
          <a:lstStyle/>
          <a:p>
            <a:pPr>
              <a:buNone/>
            </a:pPr>
            <a:r>
              <a:rPr lang="fr-CA" sz="3000" dirty="0" smtClean="0">
                <a:latin typeface="Arial" pitchFamily="34" charset="0"/>
                <a:cs typeface="Arial" pitchFamily="34" charset="0"/>
              </a:rPr>
              <a:t>Un jour, il y eut une fête de mariage dans un petit village nommé Cana. Marie, Jésus et ses amis étaient invités au repas de noces. Pendant la fête, les invités manquèrent de vin. Marie, la mère de Jésus, s’en aperçut et</a:t>
            </a:r>
            <a:r>
              <a:rPr lang="fr-CA" sz="3000" dirty="0" smtClean="0">
                <a:solidFill>
                  <a:srgbClr val="FF0000"/>
                </a:solidFill>
                <a:latin typeface="Arial" pitchFamily="34" charset="0"/>
                <a:cs typeface="Arial" pitchFamily="34" charset="0"/>
              </a:rPr>
              <a:t> </a:t>
            </a:r>
            <a:r>
              <a:rPr lang="fr-CA" sz="3000" dirty="0" smtClean="0">
                <a:latin typeface="Arial" pitchFamily="34" charset="0"/>
                <a:cs typeface="Arial" pitchFamily="34" charset="0"/>
              </a:rPr>
              <a:t>dit discrètement à Jésus :</a:t>
            </a:r>
            <a:endParaRPr lang="fr-CA" sz="3000" dirty="0">
              <a:latin typeface="Arial" pitchFamily="34" charset="0"/>
              <a:cs typeface="Arial" pitchFamily="34" charset="0"/>
            </a:endParaRPr>
          </a:p>
        </p:txBody>
      </p:sp>
      <p:sp>
        <p:nvSpPr>
          <p:cNvPr id="4" name="ZoneTexte 3"/>
          <p:cNvSpPr txBox="1"/>
          <p:nvPr/>
        </p:nvSpPr>
        <p:spPr>
          <a:xfrm>
            <a:off x="428596" y="500042"/>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Jean 2,1-12</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noces de Cana.jpg"/>
          <p:cNvPicPr>
            <a:picLocks noChangeAspect="1"/>
          </p:cNvPicPr>
          <p:nvPr/>
        </p:nvPicPr>
        <p:blipFill>
          <a:blip r:embed="rId2" cstate="print"/>
          <a:stretch>
            <a:fillRect/>
          </a:stretch>
        </p:blipFill>
        <p:spPr>
          <a:xfrm>
            <a:off x="0" y="0"/>
            <a:ext cx="9144000" cy="4870232"/>
          </a:xfrm>
          <a:prstGeom prst="rect">
            <a:avLst/>
          </a:prstGeom>
        </p:spPr>
      </p:pic>
      <p:sp>
        <p:nvSpPr>
          <p:cNvPr id="3" name="Espace réservé du contenu 2"/>
          <p:cNvSpPr>
            <a:spLocks noGrp="1"/>
          </p:cNvSpPr>
          <p:nvPr>
            <p:ph idx="1"/>
          </p:nvPr>
        </p:nvSpPr>
        <p:spPr>
          <a:xfrm>
            <a:off x="0" y="4500570"/>
            <a:ext cx="9144000" cy="2357430"/>
          </a:xfrm>
          <a:solidFill>
            <a:srgbClr val="8EA8F2">
              <a:alpha val="40000"/>
            </a:srgbClr>
          </a:solidFill>
        </p:spPr>
        <p:txBody>
          <a:bodyPr>
            <a:normAutofit lnSpcReduction="10000"/>
          </a:bodyPr>
          <a:lstStyle/>
          <a:p>
            <a:pPr>
              <a:buNone/>
            </a:pPr>
            <a:r>
              <a:rPr lang="fr-CA" sz="3000" dirty="0" smtClean="0">
                <a:latin typeface="Arial" pitchFamily="34" charset="0"/>
                <a:cs typeface="Arial" pitchFamily="34" charset="0"/>
              </a:rPr>
              <a:t>« Mon fils, fais quelque chose, ils n’ont plus de vin! »</a:t>
            </a:r>
          </a:p>
          <a:p>
            <a:pPr>
              <a:buNone/>
            </a:pPr>
            <a:r>
              <a:rPr lang="fr-CA" sz="3000" dirty="0" smtClean="0">
                <a:latin typeface="Arial" pitchFamily="34" charset="0"/>
                <a:cs typeface="Arial" pitchFamily="34" charset="0"/>
              </a:rPr>
              <a:t>Marie savait que son fils pouvait faire des choses étonnantes!</a:t>
            </a:r>
          </a:p>
          <a:p>
            <a:pPr>
              <a:buNone/>
            </a:pPr>
            <a:r>
              <a:rPr lang="fr-CA" sz="3000" dirty="0" smtClean="0">
                <a:latin typeface="Arial" pitchFamily="34" charset="0"/>
                <a:cs typeface="Arial" pitchFamily="34" charset="0"/>
              </a:rPr>
              <a:t>Alors, elle se tourna vers les serviteurs et leur dit : « Faites tout ce qu’il vous dira… »</a:t>
            </a:r>
          </a:p>
          <a:p>
            <a:pPr>
              <a:buNone/>
            </a:pPr>
            <a:endParaRPr lang="fr-CA"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noces de Cana.jpg"/>
          <p:cNvPicPr>
            <a:picLocks noChangeAspect="1"/>
          </p:cNvPicPr>
          <p:nvPr/>
        </p:nvPicPr>
        <p:blipFill>
          <a:blip r:embed="rId2" cstate="print"/>
          <a:stretch>
            <a:fillRect/>
          </a:stretch>
        </p:blipFill>
        <p:spPr>
          <a:xfrm>
            <a:off x="0" y="0"/>
            <a:ext cx="9144000" cy="4870232"/>
          </a:xfrm>
          <a:prstGeom prst="rect">
            <a:avLst/>
          </a:prstGeom>
        </p:spPr>
      </p:pic>
      <p:sp>
        <p:nvSpPr>
          <p:cNvPr id="3" name="Espace réservé du contenu 2"/>
          <p:cNvSpPr>
            <a:spLocks noGrp="1"/>
          </p:cNvSpPr>
          <p:nvPr>
            <p:ph idx="1"/>
          </p:nvPr>
        </p:nvSpPr>
        <p:spPr>
          <a:xfrm>
            <a:off x="0" y="4572008"/>
            <a:ext cx="9144000" cy="2285992"/>
          </a:xfrm>
          <a:solidFill>
            <a:srgbClr val="8EA8F2">
              <a:alpha val="40000"/>
            </a:srgbClr>
          </a:solidFill>
        </p:spPr>
        <p:txBody>
          <a:bodyPr>
            <a:noAutofit/>
          </a:bodyPr>
          <a:lstStyle/>
          <a:p>
            <a:pPr>
              <a:buNone/>
            </a:pPr>
            <a:r>
              <a:rPr lang="fr-CA" sz="2600" dirty="0" smtClean="0">
                <a:latin typeface="Arial" pitchFamily="34" charset="0"/>
                <a:cs typeface="Arial" pitchFamily="34" charset="0"/>
              </a:rPr>
              <a:t>Or, il y avait dans la maison d’énormes jarres en terre.</a:t>
            </a:r>
          </a:p>
          <a:p>
            <a:pPr>
              <a:buNone/>
            </a:pPr>
            <a:r>
              <a:rPr lang="fr-CA" sz="2600" dirty="0" smtClean="0">
                <a:latin typeface="Arial" pitchFamily="34" charset="0"/>
                <a:cs typeface="Arial" pitchFamily="34" charset="0"/>
              </a:rPr>
              <a:t>Jésus dit aux serviteurs : « Prenez ces cruches et remplissez-les d’eau. » </a:t>
            </a:r>
          </a:p>
          <a:p>
            <a:pPr>
              <a:buNone/>
            </a:pPr>
            <a:r>
              <a:rPr lang="fr-CA" sz="2600" dirty="0" smtClean="0">
                <a:latin typeface="Arial" pitchFamily="34" charset="0"/>
                <a:cs typeface="Arial" pitchFamily="34" charset="0"/>
              </a:rPr>
              <a:t>Lorsqu’elles furent pleines jusqu’au bord, Jésus ajouta : « Maintenant, puisez et servez-en au maître de la   fête.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noces de Cana.jpg"/>
          <p:cNvPicPr>
            <a:picLocks noChangeAspect="1"/>
          </p:cNvPicPr>
          <p:nvPr/>
        </p:nvPicPr>
        <p:blipFill>
          <a:blip r:embed="rId2" cstate="print"/>
          <a:stretch>
            <a:fillRect/>
          </a:stretch>
        </p:blipFill>
        <p:spPr>
          <a:xfrm>
            <a:off x="0" y="0"/>
            <a:ext cx="9144000" cy="4870232"/>
          </a:xfrm>
          <a:prstGeom prst="rect">
            <a:avLst/>
          </a:prstGeom>
        </p:spPr>
      </p:pic>
      <p:sp>
        <p:nvSpPr>
          <p:cNvPr id="3" name="Espace réservé du contenu 2"/>
          <p:cNvSpPr>
            <a:spLocks noGrp="1"/>
          </p:cNvSpPr>
          <p:nvPr>
            <p:ph idx="1"/>
          </p:nvPr>
        </p:nvSpPr>
        <p:spPr>
          <a:xfrm>
            <a:off x="0" y="4643446"/>
            <a:ext cx="9144000" cy="2214554"/>
          </a:xfrm>
          <a:solidFill>
            <a:srgbClr val="8EA8F2">
              <a:alpha val="40000"/>
            </a:srgbClr>
          </a:solidFill>
        </p:spPr>
        <p:txBody>
          <a:bodyPr>
            <a:normAutofit fontScale="92500" lnSpcReduction="20000"/>
          </a:bodyPr>
          <a:lstStyle/>
          <a:p>
            <a:pPr>
              <a:buNone/>
            </a:pPr>
            <a:r>
              <a:rPr lang="fr-CA" dirty="0" smtClean="0">
                <a:latin typeface="Arial" pitchFamily="34" charset="0"/>
                <a:cs typeface="Arial" pitchFamily="34" charset="0"/>
              </a:rPr>
              <a:t>Celui-ci goûta le contenu de la jarre… Surprise! Ce n’était plus de l’eau. Mais du vin délicieux, de grande qualité!!!</a:t>
            </a:r>
          </a:p>
          <a:p>
            <a:pPr>
              <a:buNone/>
            </a:pPr>
            <a:r>
              <a:rPr lang="fr-CA" dirty="0" smtClean="0">
                <a:latin typeface="Arial" pitchFamily="34" charset="0"/>
                <a:cs typeface="Arial" pitchFamily="34" charset="0"/>
              </a:rPr>
              <a:t>Le maître de la fête se demanda d’où venait ce vin. Alors, il dit au marié : « Tu es bien généreux!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noces de Cana.jpg"/>
          <p:cNvPicPr>
            <a:picLocks noChangeAspect="1"/>
          </p:cNvPicPr>
          <p:nvPr/>
        </p:nvPicPr>
        <p:blipFill>
          <a:blip r:embed="rId2" cstate="print"/>
          <a:stretch>
            <a:fillRect/>
          </a:stretch>
        </p:blipFill>
        <p:spPr>
          <a:xfrm>
            <a:off x="0" y="0"/>
            <a:ext cx="9144000" cy="4870232"/>
          </a:xfrm>
          <a:prstGeom prst="rect">
            <a:avLst/>
          </a:prstGeom>
        </p:spPr>
      </p:pic>
      <p:sp>
        <p:nvSpPr>
          <p:cNvPr id="3" name="Espace réservé du contenu 2"/>
          <p:cNvSpPr>
            <a:spLocks noGrp="1"/>
          </p:cNvSpPr>
          <p:nvPr>
            <p:ph idx="1"/>
          </p:nvPr>
        </p:nvSpPr>
        <p:spPr>
          <a:xfrm>
            <a:off x="0" y="4429132"/>
            <a:ext cx="9144000" cy="2428868"/>
          </a:xfrm>
          <a:solidFill>
            <a:srgbClr val="8EA8F2">
              <a:alpha val="40000"/>
            </a:srgbClr>
          </a:solidFill>
        </p:spPr>
        <p:txBody>
          <a:bodyPr>
            <a:normAutofit/>
          </a:bodyPr>
          <a:lstStyle/>
          <a:p>
            <a:pPr>
              <a:buNone/>
            </a:pPr>
            <a:r>
              <a:rPr lang="fr-CA" sz="3000" dirty="0" smtClean="0">
                <a:latin typeface="Arial" pitchFamily="34" charset="0"/>
                <a:cs typeface="Arial" pitchFamily="34" charset="0"/>
              </a:rPr>
              <a:t>D’habitude, lorsque nous allons à une fête, le bon vin est servi en premier et après, lorsque les invités ont beaucoup bu, on en sert du moins bon.</a:t>
            </a:r>
            <a:r>
              <a:rPr lang="fr-CA" sz="2800" dirty="0" smtClean="0"/>
              <a:t> </a:t>
            </a:r>
            <a:r>
              <a:rPr lang="fr-CA" sz="3000" dirty="0" smtClean="0">
                <a:latin typeface="Arial" pitchFamily="34" charset="0"/>
                <a:cs typeface="Arial" pitchFamily="34" charset="0"/>
              </a:rPr>
              <a:t>Mais toi, tu as servi le meilleur pour la fin! Vive les mariés!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786322"/>
            <a:ext cx="9144000" cy="2071678"/>
          </a:xfrm>
          <a:solidFill>
            <a:srgbClr val="8EA8F2">
              <a:alpha val="40000"/>
            </a:srgbClr>
          </a:solidFill>
        </p:spPr>
        <p:txBody>
          <a:bodyPr>
            <a:normAutofit/>
          </a:bodyPr>
          <a:lstStyle/>
          <a:p>
            <a:pPr>
              <a:buNone/>
            </a:pPr>
            <a:r>
              <a:rPr lang="fr-CA" dirty="0" smtClean="0"/>
              <a:t>Par ce signe, le premier, Jésus commença à dévoiler qui il est à ses disciples qui crurent en Lui.</a:t>
            </a:r>
          </a:p>
        </p:txBody>
      </p:sp>
      <p:pic>
        <p:nvPicPr>
          <p:cNvPr id="5" name="Image 4" descr="Les noces de Cana.jpg"/>
          <p:cNvPicPr>
            <a:picLocks noChangeAspect="1"/>
          </p:cNvPicPr>
          <p:nvPr/>
        </p:nvPicPr>
        <p:blipFill>
          <a:blip r:embed="rId2" cstate="print"/>
          <a:stretch>
            <a:fillRect/>
          </a:stretch>
        </p:blipFill>
        <p:spPr>
          <a:xfrm>
            <a:off x="0" y="0"/>
            <a:ext cx="9144000" cy="48702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b="1" dirty="0" smtClean="0">
                <a:latin typeface="Arial" pitchFamily="34" charset="0"/>
                <a:cs typeface="Arial" pitchFamily="34" charset="0"/>
              </a:rPr>
              <a:t>Questions sur le récit…</a:t>
            </a:r>
            <a:br>
              <a:rPr lang="fr-CA" b="1" dirty="0" smtClean="0">
                <a:latin typeface="Arial" pitchFamily="34" charset="0"/>
                <a:cs typeface="Arial" pitchFamily="34" charset="0"/>
              </a:rPr>
            </a:br>
            <a:r>
              <a:rPr lang="fr-CA" sz="3600" b="1" dirty="0" smtClean="0">
                <a:latin typeface="Arial" pitchFamily="34" charset="0"/>
                <a:cs typeface="Arial" pitchFamily="34" charset="0"/>
              </a:rPr>
              <a:t>(Les noces de Cana)</a:t>
            </a:r>
            <a:endParaRPr lang="fr-CA" sz="3600"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323528" y="2780928"/>
            <a:ext cx="8568952" cy="3456384"/>
          </a:xfrm>
        </p:spPr>
        <p:txBody>
          <a:bodyPr>
            <a:noAutofit/>
          </a:bodyPr>
          <a:lstStyle/>
          <a:p>
            <a:pPr marL="0" indent="0">
              <a:lnSpc>
                <a:spcPct val="150000"/>
              </a:lnSpc>
              <a:buNone/>
            </a:pPr>
            <a:r>
              <a:rPr lang="fr-CA" sz="3000" dirty="0" smtClean="0"/>
              <a:t>6- Qui a été invité au repas de noce?</a:t>
            </a:r>
          </a:p>
          <a:p>
            <a:pPr marL="0" indent="0">
              <a:lnSpc>
                <a:spcPct val="150000"/>
              </a:lnSpc>
              <a:buNone/>
            </a:pPr>
            <a:r>
              <a:rPr lang="fr-CA" sz="3000" dirty="0" smtClean="0"/>
              <a:t>7- Quel breuvage manque à la fête?</a:t>
            </a:r>
          </a:p>
          <a:p>
            <a:pPr marL="0" indent="0">
              <a:lnSpc>
                <a:spcPct val="150000"/>
              </a:lnSpc>
              <a:buNone/>
            </a:pPr>
            <a:r>
              <a:rPr lang="fr-CA" sz="3000" dirty="0" smtClean="0"/>
              <a:t>8- Que fait Marie, la mère de Jésus?</a:t>
            </a:r>
          </a:p>
          <a:p>
            <a:pPr marL="0" indent="0">
              <a:lnSpc>
                <a:spcPct val="150000"/>
              </a:lnSpc>
              <a:buNone/>
            </a:pPr>
            <a:r>
              <a:rPr lang="fr-CA" sz="3000" dirty="0" smtClean="0"/>
              <a:t>9- D’après toi, est-ce que Jésus avait le cœur à la fête?</a:t>
            </a:r>
          </a:p>
          <a:p>
            <a:pPr marL="0" indent="0">
              <a:buNone/>
            </a:pPr>
            <a:endParaRPr lang="fr-CA" sz="30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4" cstate="print"/>
          <a:stretch>
            <a:fillRect/>
          </a:stretch>
        </p:blipFill>
        <p:spPr>
          <a:xfrm>
            <a:off x="6143636" y="2928934"/>
            <a:ext cx="1937824" cy="4154056"/>
          </a:xfrm>
          <a:prstGeom prst="rect">
            <a:avLst/>
          </a:prstGeom>
        </p:spPr>
      </p:pic>
      <p:pic>
        <p:nvPicPr>
          <p:cNvPr id="8" name="Image 7" descr="Sophie joyeuse 2.jpg"/>
          <p:cNvPicPr>
            <a:picLocks noChangeAspect="1"/>
          </p:cNvPicPr>
          <p:nvPr/>
        </p:nvPicPr>
        <p:blipFill>
          <a:blip r:embed="rId5" cstate="print"/>
          <a:stretch>
            <a:fillRect/>
          </a:stretch>
        </p:blipFill>
        <p:spPr>
          <a:xfrm>
            <a:off x="2643174" y="3357562"/>
            <a:ext cx="1894990" cy="3286124"/>
          </a:xfrm>
          <a:prstGeom prst="rect">
            <a:avLst/>
          </a:prstGeom>
        </p:spPr>
      </p:pic>
      <p:sp>
        <p:nvSpPr>
          <p:cNvPr id="7" name="Rectangle à coins arrondis 6"/>
          <p:cNvSpPr/>
          <p:nvPr>
            <p:custDataLst>
              <p:tags r:id="rId1"/>
            </p:custDataLst>
          </p:nvPr>
        </p:nvSpPr>
        <p:spPr>
          <a:xfrm>
            <a:off x="214282" y="214290"/>
            <a:ext cx="4176464" cy="2160240"/>
          </a:xfrm>
          <a:prstGeom prst="wedgeRoundRectCallout">
            <a:avLst>
              <a:gd name="adj1" fmla="val 27121"/>
              <a:gd name="adj2" fmla="val 91782"/>
              <a:gd name="adj3" fmla="val 16667"/>
            </a:avLst>
          </a:prstGeom>
          <a:solidFill>
            <a:srgbClr val="ED7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Ça arrive aussi que les personnes n’ont pas le cœur à la fête…</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4500562" y="214290"/>
            <a:ext cx="4376099" cy="2664296"/>
          </a:xfrm>
          <a:prstGeom prst="wedgeRoundRectCallout">
            <a:avLst>
              <a:gd name="adj1" fmla="val -5516"/>
              <a:gd name="adj2" fmla="val 69736"/>
              <a:gd name="adj3" fmla="val 16667"/>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C’est bien vrai. C’est  arrivé lorsqu’une foule voulait écouter Jésus… mais il avait besoin d’être seul.</a:t>
            </a:r>
            <a:endParaRPr lang="fr-CA"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5085184"/>
            <a:ext cx="7128792" cy="1362075"/>
          </a:xfrm>
        </p:spPr>
        <p:txBody>
          <a:bodyPr>
            <a:normAutofit fontScale="90000"/>
          </a:bodyPr>
          <a:lstStyle/>
          <a:p>
            <a:r>
              <a:rPr lang="fr-CA" dirty="0" smtClean="0">
                <a:latin typeface="Arial" pitchFamily="34" charset="0"/>
                <a:cs typeface="Arial" pitchFamily="34" charset="0"/>
              </a:rPr>
              <a:t>5- Sur la route… célébrons notre amitié!</a:t>
            </a:r>
            <a:endParaRPr lang="fr-CA" dirty="0">
              <a:latin typeface="Arial" pitchFamily="34" charset="0"/>
              <a:cs typeface="Arial" pitchFamily="34" charset="0"/>
            </a:endParaRPr>
          </a:p>
        </p:txBody>
      </p:sp>
      <p:pic>
        <p:nvPicPr>
          <p:cNvPr id="7" name="Imag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6588224" y="1772816"/>
            <a:ext cx="2022904" cy="3287864"/>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softEdge rad="63500"/>
          </a:effectLst>
        </p:spPr>
      </p:pic>
      <p:pic>
        <p:nvPicPr>
          <p:cNvPr id="2050" name="Picture 2" descr="Résultats de recherche d'images pour « empreintes de pas »"/>
          <p:cNvPicPr>
            <a:picLocks noChangeAspect="1" noChangeArrowheads="1"/>
          </p:cNvPicPr>
          <p:nvPr/>
        </p:nvPicPr>
        <p:blipFill>
          <a:blip r:embed="rId4" cstate="print"/>
          <a:srcRect/>
          <a:stretch>
            <a:fillRect/>
          </a:stretch>
        </p:blipFill>
        <p:spPr bwMode="auto">
          <a:xfrm>
            <a:off x="467544" y="620688"/>
            <a:ext cx="5381948" cy="3573016"/>
          </a:xfrm>
          <a:prstGeom prst="rect">
            <a:avLst/>
          </a:prstGeom>
          <a:noFill/>
        </p:spPr>
      </p:pic>
    </p:spTree>
    <p:extLst>
      <p:ext uri="{BB962C8B-B14F-4D97-AF65-F5344CB8AC3E}">
        <p14:creationId xmlns:p14="http://schemas.microsoft.com/office/powerpoint/2010/main" xmlns="" val="359970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héo Content.jpg"/>
          <p:cNvPicPr>
            <a:picLocks noChangeAspect="1"/>
          </p:cNvPicPr>
          <p:nvPr/>
        </p:nvPicPr>
        <p:blipFill>
          <a:blip r:embed="rId3" cstate="print"/>
          <a:stretch>
            <a:fillRect/>
          </a:stretch>
        </p:blipFill>
        <p:spPr>
          <a:xfrm>
            <a:off x="6143636" y="2703944"/>
            <a:ext cx="1937824" cy="4154056"/>
          </a:xfrm>
          <a:prstGeom prst="rect">
            <a:avLst/>
          </a:prstGeom>
        </p:spPr>
      </p:pic>
      <p:sp>
        <p:nvSpPr>
          <p:cNvPr id="9" name="Rectangle à coins arrondis 8"/>
          <p:cNvSpPr/>
          <p:nvPr>
            <p:custDataLst>
              <p:tags r:id="rId1"/>
            </p:custDataLst>
          </p:nvPr>
        </p:nvSpPr>
        <p:spPr>
          <a:xfrm>
            <a:off x="428596" y="214290"/>
            <a:ext cx="7976499" cy="2376264"/>
          </a:xfrm>
          <a:prstGeom prst="wedgeRoundRectCallout">
            <a:avLst>
              <a:gd name="adj1" fmla="val 29687"/>
              <a:gd name="adj2" fmla="val 67809"/>
              <a:gd name="adj3" fmla="val 16667"/>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Je t’invite à écouter l’histoire de la multiplication des pains.</a:t>
            </a:r>
          </a:p>
          <a:p>
            <a:pPr algn="ctr"/>
            <a:r>
              <a:rPr lang="fr-CA" sz="2800" b="1" dirty="0" smtClean="0">
                <a:solidFill>
                  <a:schemeClr val="tx1"/>
                </a:solidFill>
                <a:latin typeface="Arial" pitchFamily="34" charset="0"/>
                <a:cs typeface="Arial" pitchFamily="34" charset="0"/>
              </a:rPr>
              <a:t>Laisse ton accompagnateur te raconter…</a:t>
            </a:r>
            <a:endParaRPr lang="fr-CA" sz="2800" dirty="0">
              <a:solidFill>
                <a:schemeClr val="tx1"/>
              </a:solidFill>
              <a:latin typeface="Arial" pitchFamily="34" charset="0"/>
              <a:cs typeface="Arial" pitchFamily="34" charset="0"/>
            </a:endParaRPr>
          </a:p>
        </p:txBody>
      </p:sp>
      <p:pic>
        <p:nvPicPr>
          <p:cNvPr id="5" name="Image 4" descr="Sophie joyeuse 2.jpg"/>
          <p:cNvPicPr>
            <a:picLocks noChangeAspect="1"/>
          </p:cNvPicPr>
          <p:nvPr/>
        </p:nvPicPr>
        <p:blipFill>
          <a:blip r:embed="rId4" cstate="print"/>
          <a:stretch>
            <a:fillRect/>
          </a:stretch>
        </p:blipFill>
        <p:spPr>
          <a:xfrm>
            <a:off x="3071802" y="3214686"/>
            <a:ext cx="1894990" cy="32861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 multiplication des pains.jpg"/>
          <p:cNvPicPr>
            <a:picLocks noChangeAspect="1"/>
          </p:cNvPicPr>
          <p:nvPr/>
        </p:nvPicPr>
        <p:blipFill>
          <a:blip r:embed="rId2" cstate="print"/>
          <a:stretch>
            <a:fillRect/>
          </a:stretch>
        </p:blipFill>
        <p:spPr>
          <a:xfrm>
            <a:off x="0" y="0"/>
            <a:ext cx="9144000" cy="4142792"/>
          </a:xfrm>
          <a:prstGeom prst="rect">
            <a:avLst/>
          </a:prstGeom>
        </p:spPr>
      </p:pic>
      <p:sp>
        <p:nvSpPr>
          <p:cNvPr id="3" name="Espace réservé du contenu 2"/>
          <p:cNvSpPr>
            <a:spLocks noGrp="1"/>
          </p:cNvSpPr>
          <p:nvPr>
            <p:ph idx="1"/>
          </p:nvPr>
        </p:nvSpPr>
        <p:spPr>
          <a:xfrm>
            <a:off x="0" y="4117706"/>
            <a:ext cx="9144000" cy="2740294"/>
          </a:xfrm>
          <a:solidFill>
            <a:schemeClr val="accent3">
              <a:lumMod val="60000"/>
              <a:lumOff val="40000"/>
              <a:alpha val="70000"/>
            </a:schemeClr>
          </a:solidFill>
        </p:spPr>
        <p:txBody>
          <a:bodyPr>
            <a:normAutofit/>
          </a:bodyPr>
          <a:lstStyle/>
          <a:p>
            <a:pPr>
              <a:buNone/>
            </a:pPr>
            <a:r>
              <a:rPr lang="fr-CA" sz="3000" dirty="0" smtClean="0">
                <a:latin typeface="Arial" pitchFamily="34" charset="0"/>
                <a:cs typeface="Arial" pitchFamily="34" charset="0"/>
              </a:rPr>
              <a:t>Jésus venait d’apprendre que son cousin et ami, Jean le Baptiste, venait d’être exécuté sur l’ordre du cruel roi Hérode. Jésus avait beaucoup de peine et il voulait s’isoler de la foule de plus en plus nombreuse qui venait pour l’écouter…</a:t>
            </a:r>
            <a:endParaRPr lang="fr-CA" sz="3000" dirty="0">
              <a:latin typeface="Arial" pitchFamily="34" charset="0"/>
              <a:cs typeface="Arial" pitchFamily="34" charset="0"/>
            </a:endParaRPr>
          </a:p>
        </p:txBody>
      </p:sp>
      <p:sp>
        <p:nvSpPr>
          <p:cNvPr id="4" name="ZoneTexte 3"/>
          <p:cNvSpPr txBox="1"/>
          <p:nvPr/>
        </p:nvSpPr>
        <p:spPr>
          <a:xfrm>
            <a:off x="2357422" y="642918"/>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Matthieu 14,13-21</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 multiplication des pains.jpg"/>
          <p:cNvPicPr>
            <a:picLocks noChangeAspect="1"/>
          </p:cNvPicPr>
          <p:nvPr/>
        </p:nvPicPr>
        <p:blipFill>
          <a:blip r:embed="rId2" cstate="print"/>
          <a:stretch>
            <a:fillRect/>
          </a:stretch>
        </p:blipFill>
        <p:spPr>
          <a:xfrm>
            <a:off x="0" y="0"/>
            <a:ext cx="9144000" cy="4142792"/>
          </a:xfrm>
          <a:prstGeom prst="rect">
            <a:avLst/>
          </a:prstGeom>
        </p:spPr>
      </p:pic>
      <p:sp>
        <p:nvSpPr>
          <p:cNvPr id="3" name="Espace réservé du contenu 2"/>
          <p:cNvSpPr>
            <a:spLocks noGrp="1"/>
          </p:cNvSpPr>
          <p:nvPr>
            <p:ph idx="1"/>
          </p:nvPr>
        </p:nvSpPr>
        <p:spPr>
          <a:xfrm>
            <a:off x="0" y="4117706"/>
            <a:ext cx="9144000" cy="2740294"/>
          </a:xfrm>
          <a:solidFill>
            <a:schemeClr val="accent3">
              <a:lumMod val="60000"/>
              <a:lumOff val="40000"/>
              <a:alpha val="70000"/>
            </a:schemeClr>
          </a:solidFill>
        </p:spPr>
        <p:txBody>
          <a:bodyPr>
            <a:normAutofit fontScale="85000" lnSpcReduction="10000"/>
          </a:bodyPr>
          <a:lstStyle/>
          <a:p>
            <a:pPr>
              <a:buNone/>
            </a:pPr>
            <a:r>
              <a:rPr lang="fr-CA" dirty="0" smtClean="0">
                <a:latin typeface="Arial" pitchFamily="34" charset="0"/>
                <a:cs typeface="Arial" pitchFamily="34" charset="0"/>
              </a:rPr>
              <a:t>Il monta dans une barque avec ses apôtres et ils mirent le cap sur la région désertique au sud de </a:t>
            </a:r>
            <a:r>
              <a:rPr lang="fr-CA" dirty="0" err="1" smtClean="0">
                <a:latin typeface="Arial" pitchFamily="34" charset="0"/>
                <a:cs typeface="Arial" pitchFamily="34" charset="0"/>
              </a:rPr>
              <a:t>Bethsaïde</a:t>
            </a:r>
            <a:r>
              <a:rPr lang="fr-CA" dirty="0" smtClean="0">
                <a:latin typeface="Arial" pitchFamily="34" charset="0"/>
                <a:cs typeface="Arial" pitchFamily="34" charset="0"/>
              </a:rPr>
              <a:t>, de l’autre côté du lac. </a:t>
            </a:r>
          </a:p>
          <a:p>
            <a:pPr>
              <a:buNone/>
            </a:pPr>
            <a:r>
              <a:rPr lang="fr-CA" dirty="0" smtClean="0">
                <a:latin typeface="Arial" pitchFamily="34" charset="0"/>
                <a:cs typeface="Arial" pitchFamily="34" charset="0"/>
              </a:rPr>
              <a:t>Les apôtres dirent à Jésus : « Allons tous à pied à </a:t>
            </a:r>
            <a:r>
              <a:rPr lang="fr-CA" dirty="0" err="1" smtClean="0">
                <a:latin typeface="Arial" pitchFamily="34" charset="0"/>
                <a:cs typeface="Arial" pitchFamily="34" charset="0"/>
              </a:rPr>
              <a:t>Bethsaïde</a:t>
            </a:r>
            <a:r>
              <a:rPr lang="fr-CA" dirty="0" smtClean="0">
                <a:latin typeface="Arial" pitchFamily="34" charset="0"/>
                <a:cs typeface="Arial" pitchFamily="34" charset="0"/>
              </a:rPr>
              <a:t>! » Lorsque Jésus débarqua, le désert n’en était plus un! Une foule immense les attendait…</a:t>
            </a:r>
            <a:endParaRPr lang="fr-CA"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 multiplication des pains.jpg"/>
          <p:cNvPicPr>
            <a:picLocks noChangeAspect="1"/>
          </p:cNvPicPr>
          <p:nvPr/>
        </p:nvPicPr>
        <p:blipFill>
          <a:blip r:embed="rId2" cstate="print"/>
          <a:stretch>
            <a:fillRect/>
          </a:stretch>
        </p:blipFill>
        <p:spPr>
          <a:xfrm>
            <a:off x="0" y="0"/>
            <a:ext cx="9144000" cy="4142792"/>
          </a:xfrm>
          <a:prstGeom prst="rect">
            <a:avLst/>
          </a:prstGeom>
        </p:spPr>
      </p:pic>
      <p:sp>
        <p:nvSpPr>
          <p:cNvPr id="3" name="Espace réservé du contenu 2"/>
          <p:cNvSpPr>
            <a:spLocks noGrp="1"/>
          </p:cNvSpPr>
          <p:nvPr>
            <p:ph idx="1"/>
          </p:nvPr>
        </p:nvSpPr>
        <p:spPr>
          <a:xfrm>
            <a:off x="0" y="4071942"/>
            <a:ext cx="9144000" cy="2786058"/>
          </a:xfrm>
          <a:solidFill>
            <a:schemeClr val="accent3">
              <a:lumMod val="60000"/>
              <a:lumOff val="40000"/>
              <a:alpha val="70000"/>
            </a:schemeClr>
          </a:solidFill>
        </p:spPr>
        <p:txBody>
          <a:bodyPr>
            <a:normAutofit fontScale="92500" lnSpcReduction="20000"/>
          </a:bodyPr>
          <a:lstStyle/>
          <a:p>
            <a:pPr>
              <a:buNone/>
            </a:pPr>
            <a:r>
              <a:rPr lang="fr-CA" dirty="0" smtClean="0">
                <a:latin typeface="Arial" pitchFamily="34" charset="0"/>
                <a:cs typeface="Arial" pitchFamily="34" charset="0"/>
              </a:rPr>
              <a:t>Jésus fut ému de voir tous ces gens comme un troupeau sans berger. Il les fit asseoir et leur parla de Dieu pendant très longtemps. Le temps passa si vite que le soleil se couchait. Alors, les disciples dirent à Jésus : </a:t>
            </a:r>
          </a:p>
          <a:p>
            <a:pPr>
              <a:buNone/>
            </a:pPr>
            <a:r>
              <a:rPr lang="fr-CA" dirty="0" smtClean="0">
                <a:latin typeface="Arial" pitchFamily="34" charset="0"/>
                <a:cs typeface="Arial" pitchFamily="34" charset="0"/>
              </a:rPr>
              <a:t>« Ces gens doivent rentrer chez eux maintenant, ils doivent avoir faim! »</a:t>
            </a:r>
            <a:endParaRPr lang="fr-CA"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 multiplication des pains.jpg"/>
          <p:cNvPicPr>
            <a:picLocks noChangeAspect="1"/>
          </p:cNvPicPr>
          <p:nvPr/>
        </p:nvPicPr>
        <p:blipFill>
          <a:blip r:embed="rId2" cstate="print"/>
          <a:stretch>
            <a:fillRect/>
          </a:stretch>
        </p:blipFill>
        <p:spPr>
          <a:xfrm>
            <a:off x="0" y="0"/>
            <a:ext cx="9144000" cy="4142792"/>
          </a:xfrm>
          <a:prstGeom prst="rect">
            <a:avLst/>
          </a:prstGeom>
        </p:spPr>
      </p:pic>
      <p:sp>
        <p:nvSpPr>
          <p:cNvPr id="3" name="Espace réservé du contenu 2"/>
          <p:cNvSpPr>
            <a:spLocks noGrp="1"/>
          </p:cNvSpPr>
          <p:nvPr>
            <p:ph idx="1"/>
          </p:nvPr>
        </p:nvSpPr>
        <p:spPr>
          <a:xfrm>
            <a:off x="0" y="4071942"/>
            <a:ext cx="9144000" cy="2786058"/>
          </a:xfrm>
          <a:solidFill>
            <a:schemeClr val="accent3">
              <a:lumMod val="60000"/>
              <a:lumOff val="40000"/>
              <a:alpha val="70000"/>
            </a:schemeClr>
          </a:solidFill>
        </p:spPr>
        <p:txBody>
          <a:bodyPr>
            <a:normAutofit fontScale="92500" lnSpcReduction="20000"/>
          </a:bodyPr>
          <a:lstStyle/>
          <a:p>
            <a:pPr>
              <a:buNone/>
            </a:pPr>
            <a:r>
              <a:rPr lang="fr-CA" dirty="0" smtClean="0">
                <a:latin typeface="Arial" pitchFamily="34" charset="0"/>
                <a:cs typeface="Arial" pitchFamily="34" charset="0"/>
              </a:rPr>
              <a:t>Jésus dit à ses disciples :</a:t>
            </a:r>
          </a:p>
          <a:p>
            <a:pPr>
              <a:buNone/>
            </a:pPr>
            <a:r>
              <a:rPr lang="fr-CA" dirty="0" smtClean="0">
                <a:latin typeface="Arial" pitchFamily="34" charset="0"/>
                <a:cs typeface="Arial" pitchFamily="34" charset="0"/>
              </a:rPr>
              <a:t>« Donnez-leur vous-mêmes à manger! »</a:t>
            </a:r>
          </a:p>
          <a:p>
            <a:pPr>
              <a:buNone/>
            </a:pPr>
            <a:r>
              <a:rPr lang="fr-CA" dirty="0" smtClean="0">
                <a:latin typeface="Arial" pitchFamily="34" charset="0"/>
                <a:cs typeface="Arial" pitchFamily="34" charset="0"/>
              </a:rPr>
              <a:t>« Impossible! », dirent les disciples.</a:t>
            </a:r>
          </a:p>
          <a:p>
            <a:pPr>
              <a:buNone/>
            </a:pPr>
            <a:r>
              <a:rPr lang="fr-CA" dirty="0" smtClean="0">
                <a:latin typeface="Arial" pitchFamily="34" charset="0"/>
                <a:cs typeface="Arial" pitchFamily="34" charset="0"/>
              </a:rPr>
              <a:t>« Il y a un enfant qui a cinq pains et deux poissons », dit André, un disciple de Jésus. Mais à quoi cela pouvait-il servir pour nourrir une foule entière?</a:t>
            </a:r>
            <a:endParaRPr lang="fr-CA"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multiplication des pains.jpg"/>
          <p:cNvPicPr>
            <a:picLocks noChangeAspect="1"/>
          </p:cNvPicPr>
          <p:nvPr/>
        </p:nvPicPr>
        <p:blipFill>
          <a:blip r:embed="rId2" cstate="print"/>
          <a:stretch>
            <a:fillRect/>
          </a:stretch>
        </p:blipFill>
        <p:spPr>
          <a:xfrm>
            <a:off x="0" y="0"/>
            <a:ext cx="9144000" cy="4142792"/>
          </a:xfrm>
          <a:prstGeom prst="rect">
            <a:avLst/>
          </a:prstGeom>
        </p:spPr>
      </p:pic>
      <p:sp>
        <p:nvSpPr>
          <p:cNvPr id="3" name="Espace réservé du contenu 2"/>
          <p:cNvSpPr>
            <a:spLocks noGrp="1"/>
          </p:cNvSpPr>
          <p:nvPr>
            <p:ph idx="1"/>
          </p:nvPr>
        </p:nvSpPr>
        <p:spPr>
          <a:xfrm>
            <a:off x="0" y="4071942"/>
            <a:ext cx="9144000" cy="2786058"/>
          </a:xfrm>
          <a:solidFill>
            <a:schemeClr val="accent3">
              <a:lumMod val="60000"/>
              <a:lumOff val="40000"/>
              <a:alpha val="70000"/>
            </a:schemeClr>
          </a:solidFill>
        </p:spPr>
        <p:txBody>
          <a:bodyPr>
            <a:noAutofit/>
          </a:bodyPr>
          <a:lstStyle/>
          <a:p>
            <a:pPr>
              <a:buFontTx/>
              <a:buChar char="-"/>
            </a:pPr>
            <a:r>
              <a:rPr lang="fr-CA" sz="3000" dirty="0" smtClean="0">
                <a:latin typeface="Arial" pitchFamily="34" charset="0"/>
                <a:cs typeface="Arial" pitchFamily="34" charset="0"/>
              </a:rPr>
              <a:t>Apportez-les-moi, dit Jésus.</a:t>
            </a:r>
          </a:p>
          <a:p>
            <a:pPr>
              <a:buNone/>
            </a:pPr>
            <a:r>
              <a:rPr lang="fr-CA" sz="3000" dirty="0" smtClean="0">
                <a:latin typeface="Arial" pitchFamily="34" charset="0"/>
                <a:cs typeface="Arial" pitchFamily="34" charset="0"/>
              </a:rPr>
              <a:t>Il prit les pains et les poissons. Il leva les yeux vers le ciel, demanda à Dieu de bénir la nourriture et la donna aux disciples afin qu’ils nourrissent la foule. </a:t>
            </a:r>
          </a:p>
          <a:p>
            <a:pPr>
              <a:buNone/>
            </a:pP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 multiplication des pains.jpg"/>
          <p:cNvPicPr>
            <a:picLocks noChangeAspect="1"/>
          </p:cNvPicPr>
          <p:nvPr/>
        </p:nvPicPr>
        <p:blipFill>
          <a:blip r:embed="rId2" cstate="print"/>
          <a:stretch>
            <a:fillRect/>
          </a:stretch>
        </p:blipFill>
        <p:spPr>
          <a:xfrm>
            <a:off x="0" y="0"/>
            <a:ext cx="9144000" cy="4142792"/>
          </a:xfrm>
          <a:prstGeom prst="rect">
            <a:avLst/>
          </a:prstGeom>
        </p:spPr>
      </p:pic>
      <p:sp>
        <p:nvSpPr>
          <p:cNvPr id="3" name="Espace réservé du contenu 2"/>
          <p:cNvSpPr>
            <a:spLocks noGrp="1"/>
          </p:cNvSpPr>
          <p:nvPr>
            <p:ph idx="1"/>
          </p:nvPr>
        </p:nvSpPr>
        <p:spPr>
          <a:xfrm>
            <a:off x="0" y="4117706"/>
            <a:ext cx="9144000" cy="2740294"/>
          </a:xfrm>
          <a:solidFill>
            <a:schemeClr val="accent3">
              <a:lumMod val="60000"/>
              <a:lumOff val="40000"/>
              <a:alpha val="70000"/>
            </a:schemeClr>
          </a:solidFill>
        </p:spPr>
        <p:txBody>
          <a:bodyPr>
            <a:noAutofit/>
          </a:bodyPr>
          <a:lstStyle/>
          <a:p>
            <a:pPr>
              <a:buNone/>
            </a:pPr>
            <a:r>
              <a:rPr lang="fr-CA" sz="3000" dirty="0" smtClean="0">
                <a:latin typeface="Arial" pitchFamily="34" charset="0"/>
                <a:cs typeface="Arial" pitchFamily="34" charset="0"/>
              </a:rPr>
              <a:t>Étonnamment,  ce soir-là, tout le monde mangea à sa faim! Il en resta même douze paniers!</a:t>
            </a:r>
          </a:p>
          <a:p>
            <a:pPr>
              <a:buNone/>
            </a:pPr>
            <a:r>
              <a:rPr lang="fr-CA" sz="3000" dirty="0" smtClean="0">
                <a:latin typeface="Arial" pitchFamily="34" charset="0"/>
                <a:cs typeface="Arial" pitchFamily="34" charset="0"/>
              </a:rPr>
              <a:t>La foule était très grande… cinq mille personnes. Après ce miracle, les gens qui doutaient encore crurent que Jésus était vraiment le fils de Dieu.</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516216"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b="1" dirty="0" smtClean="0">
                <a:latin typeface="Arial" pitchFamily="34" charset="0"/>
                <a:cs typeface="Arial" pitchFamily="34" charset="0"/>
              </a:rPr>
              <a:t>Questions sur le récit…</a:t>
            </a:r>
            <a:br>
              <a:rPr lang="fr-CA" b="1" dirty="0" smtClean="0">
                <a:latin typeface="Arial" pitchFamily="34" charset="0"/>
                <a:cs typeface="Arial" pitchFamily="34" charset="0"/>
              </a:rPr>
            </a:br>
            <a:r>
              <a:rPr lang="fr-CA" sz="3200" b="1" dirty="0" smtClean="0">
                <a:latin typeface="Arial" pitchFamily="34" charset="0"/>
                <a:cs typeface="Arial" pitchFamily="34" charset="0"/>
              </a:rPr>
              <a:t>(La multiplication des pains)</a:t>
            </a:r>
            <a:endParaRPr lang="fr-CA"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323528" y="1988841"/>
            <a:ext cx="8568952" cy="4248472"/>
          </a:xfrm>
        </p:spPr>
        <p:txBody>
          <a:bodyPr>
            <a:noAutofit/>
          </a:bodyPr>
          <a:lstStyle/>
          <a:p>
            <a:pPr marL="0" indent="0">
              <a:buNone/>
            </a:pPr>
            <a:r>
              <a:rPr lang="fr-CA" sz="3000" dirty="0" smtClean="0"/>
              <a:t>10- Quelle nouvelle Jésus-a-t-il reçue ce jour-là? </a:t>
            </a:r>
          </a:p>
          <a:p>
            <a:pPr>
              <a:buFontTx/>
              <a:buChar char="-"/>
            </a:pPr>
            <a:r>
              <a:rPr lang="fr-CA" sz="3000" dirty="0" smtClean="0"/>
              <a:t>Comment-a-t-il réagi?</a:t>
            </a:r>
          </a:p>
          <a:p>
            <a:pPr>
              <a:buFontTx/>
              <a:buChar char="-"/>
            </a:pPr>
            <a:endParaRPr lang="fr-CA" sz="3000" dirty="0" smtClean="0"/>
          </a:p>
          <a:p>
            <a:pPr marL="0" indent="0">
              <a:buNone/>
            </a:pPr>
            <a:r>
              <a:rPr lang="fr-CA" sz="3000" dirty="0" smtClean="0"/>
              <a:t>11- Qu’est-ce qui se passe lorsque Jésus arrive à </a:t>
            </a:r>
            <a:r>
              <a:rPr lang="fr-CA" sz="3000" dirty="0" err="1" smtClean="0"/>
              <a:t>Bethsaïde</a:t>
            </a:r>
            <a:r>
              <a:rPr lang="fr-CA" sz="3000" dirty="0" smtClean="0"/>
              <a:t>?</a:t>
            </a:r>
          </a:p>
          <a:p>
            <a:pPr marL="0" indent="0">
              <a:buNone/>
            </a:pPr>
            <a:endParaRPr lang="fr-CA" sz="3000" dirty="0" smtClean="0"/>
          </a:p>
          <a:p>
            <a:pPr marL="0" indent="0">
              <a:buNone/>
            </a:pPr>
            <a:r>
              <a:rPr lang="fr-CA" sz="3000" dirty="0" smtClean="0"/>
              <a:t>12- Qui donne à manger à la foule? </a:t>
            </a:r>
          </a:p>
          <a:p>
            <a:pPr marL="0" indent="0">
              <a:buNone/>
            </a:pPr>
            <a:r>
              <a:rPr lang="fr-CA" sz="3000" dirty="0" smtClean="0"/>
              <a:t>Comment?</a:t>
            </a:r>
          </a:p>
          <a:p>
            <a:pPr marL="0" indent="0">
              <a:buNone/>
            </a:pPr>
            <a:endParaRPr lang="fr-CA" sz="30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611560" y="-3301"/>
            <a:ext cx="2880320" cy="3008334"/>
          </a:xfrm>
          <a:effectLst>
            <a:softEdge rad="12700"/>
          </a:effectLst>
        </p:spPr>
      </p:pic>
      <p:sp>
        <p:nvSpPr>
          <p:cNvPr id="8" name="ZoneTexte 7"/>
          <p:cNvSpPr txBox="1"/>
          <p:nvPr/>
        </p:nvSpPr>
        <p:spPr>
          <a:xfrm>
            <a:off x="611560" y="3140968"/>
            <a:ext cx="7560840" cy="2862322"/>
          </a:xfrm>
          <a:prstGeom prst="rect">
            <a:avLst/>
          </a:prstGeom>
          <a:noFill/>
        </p:spPr>
        <p:txBody>
          <a:bodyPr wrap="square" rtlCol="0">
            <a:spAutoFit/>
          </a:bodyPr>
          <a:lstStyle/>
          <a:p>
            <a:r>
              <a:rPr lang="fr-CA" sz="3600" dirty="0" smtClean="0">
                <a:latin typeface="Arial" pitchFamily="34" charset="0"/>
                <a:cs typeface="Arial" pitchFamily="34" charset="0"/>
              </a:rPr>
              <a:t>Qu’est-ce que tu as découvert dans cette catéchèse?</a:t>
            </a:r>
          </a:p>
          <a:p>
            <a:r>
              <a:rPr lang="fr-CA" sz="3600" dirty="0" smtClean="0">
                <a:latin typeface="Arial" pitchFamily="34" charset="0"/>
                <a:cs typeface="Arial" pitchFamily="34" charset="0"/>
              </a:rPr>
              <a:t>Pour quelle bonne nouvelle tu aimerais prier?</a:t>
            </a:r>
          </a:p>
          <a:p>
            <a:r>
              <a:rPr lang="fr-CA" sz="3600" dirty="0" smtClean="0">
                <a:solidFill>
                  <a:srgbClr val="FF0000"/>
                </a:solidFill>
                <a:latin typeface="Arial" pitchFamily="34" charset="0"/>
                <a:cs typeface="Arial" pitchFamily="34" charset="0"/>
              </a:rPr>
              <a:t>(Cela vous servira pour la prière)</a:t>
            </a:r>
            <a:endParaRPr lang="fr-CA" sz="3600" dirty="0">
              <a:solidFill>
                <a:srgbClr val="FF0000"/>
              </a:solidFill>
              <a:latin typeface="Arial" pitchFamily="34" charset="0"/>
              <a:cs typeface="Arial" pitchFamily="34" charset="0"/>
            </a:endParaRPr>
          </a:p>
        </p:txBody>
      </p:sp>
      <p:sp>
        <p:nvSpPr>
          <p:cNvPr id="5" name="ZoneTexte 4"/>
          <p:cNvSpPr txBox="1"/>
          <p:nvPr/>
        </p:nvSpPr>
        <p:spPr>
          <a:xfrm>
            <a:off x="3491880" y="620688"/>
            <a:ext cx="5652120" cy="138499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dirty="0" smtClean="0">
                <a:solidFill>
                  <a:srgbClr val="FF0000"/>
                </a:solidFill>
                <a:latin typeface="Arial" panose="020B0604020202020204" pitchFamily="34" charset="0"/>
                <a:cs typeface="Arial" panose="020B0604020202020204" pitchFamily="34" charset="0"/>
              </a:rPr>
              <a:t>RAPPEL IMPORTANT :</a:t>
            </a:r>
          </a:p>
          <a:p>
            <a:r>
              <a:rPr lang="fr-CA" sz="2800" dirty="0" smtClean="0">
                <a:solidFill>
                  <a:srgbClr val="FF0000"/>
                </a:solidFill>
                <a:latin typeface="Arial" panose="020B0604020202020204" pitchFamily="34" charset="0"/>
                <a:cs typeface="Arial" panose="020B0604020202020204" pitchFamily="34" charset="0"/>
              </a:rPr>
              <a:t>La démarche se réalise parent-enfant.</a:t>
            </a:r>
          </a:p>
        </p:txBody>
      </p:sp>
    </p:spTree>
    <p:extLst>
      <p:ext uri="{BB962C8B-B14F-4D97-AF65-F5344CB8AC3E}">
        <p14:creationId xmlns:p14="http://schemas.microsoft.com/office/powerpoint/2010/main" xmlns="" val="895385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0" y="548680"/>
            <a:ext cx="9144000" cy="1206997"/>
          </a:xfrm>
        </p:spPr>
        <p:txBody>
          <a:bodyPr>
            <a:normAutofit/>
          </a:bodyPr>
          <a:lstStyle/>
          <a:p>
            <a:pPr algn="ctr"/>
            <a:r>
              <a:rPr lang="fr-CA" sz="6000" dirty="0" smtClean="0"/>
              <a:t>Temps d’intériorité</a:t>
            </a:r>
            <a:endParaRPr lang="fr-CA" sz="6000" dirty="0"/>
          </a:p>
        </p:txBody>
      </p:sp>
      <p:sp>
        <p:nvSpPr>
          <p:cNvPr id="7" name="Espace réservé du texte 6"/>
          <p:cNvSpPr>
            <a:spLocks noGrp="1"/>
          </p:cNvSpPr>
          <p:nvPr>
            <p:ph type="body" idx="1"/>
            <p:custDataLst>
              <p:tags r:id="rId2"/>
            </p:custDataLst>
          </p:nvPr>
        </p:nvSpPr>
        <p:spPr>
          <a:xfrm>
            <a:off x="2843808" y="3501008"/>
            <a:ext cx="5904655" cy="2880320"/>
          </a:xfrm>
        </p:spPr>
        <p:txBody>
          <a:bodyPr>
            <a:normAutofit/>
          </a:bodyPr>
          <a:lstStyle/>
          <a:p>
            <a:pPr algn="ctr"/>
            <a:r>
              <a:rPr lang="fr-CA" sz="3200" b="1" smtClean="0">
                <a:solidFill>
                  <a:schemeClr val="tx2">
                    <a:lumMod val="75000"/>
                  </a:schemeClr>
                </a:solidFill>
              </a:rPr>
              <a:t>Aujourd’hui, </a:t>
            </a:r>
            <a:r>
              <a:rPr lang="fr-CA" sz="3200" b="1" dirty="0" smtClean="0">
                <a:solidFill>
                  <a:schemeClr val="tx2">
                    <a:lumMod val="75000"/>
                  </a:schemeClr>
                </a:solidFill>
              </a:rPr>
              <a:t>Seigneur, j’ai le goût de te dire MERCI.</a:t>
            </a:r>
          </a:p>
          <a:p>
            <a:pPr algn="ctr"/>
            <a:r>
              <a:rPr lang="fr-CA" sz="3200" dirty="0" smtClean="0">
                <a:solidFill>
                  <a:srgbClr val="FF0000"/>
                </a:solidFill>
              </a:rPr>
              <a:t>(Faire énumérer des raisons pour dire Merci)</a:t>
            </a:r>
          </a:p>
        </p:txBody>
      </p:sp>
      <p:pic>
        <p:nvPicPr>
          <p:cNvPr id="10" name="Picture 3" descr="C:\Documents and Settings\IBM\Local Settings\Temporary Internet Files\Content.IE5\J5J7TTLY\MP900400173[1].jpg"/>
          <p:cNvPicPr>
            <a:picLocks noChangeAspect="1" noChangeArrowheads="1"/>
          </p:cNvPicPr>
          <p:nvPr>
            <p:custDataLst>
              <p:tags r:id="rId3"/>
            </p:custDataLst>
          </p:nvPr>
        </p:nvPicPr>
        <p:blipFill>
          <a:blip r:embed="rId5" cstate="print"/>
          <a:srcRect l="15331" r="13138"/>
          <a:stretch>
            <a:fillRect/>
          </a:stretch>
        </p:blipFill>
        <p:spPr bwMode="auto">
          <a:xfrm>
            <a:off x="0" y="3565356"/>
            <a:ext cx="2650724" cy="3292644"/>
          </a:xfrm>
          <a:prstGeom prst="rect">
            <a:avLst/>
          </a:prstGeom>
          <a:noFill/>
        </p:spPr>
      </p:pic>
      <p:sp>
        <p:nvSpPr>
          <p:cNvPr id="6" name="ZoneTexte 5"/>
          <p:cNvSpPr txBox="1"/>
          <p:nvPr/>
        </p:nvSpPr>
        <p:spPr>
          <a:xfrm>
            <a:off x="251520" y="1628800"/>
            <a:ext cx="3888432" cy="1200329"/>
          </a:xfrm>
          <a:prstGeom prst="rect">
            <a:avLst/>
          </a:prstGeom>
          <a:noFill/>
        </p:spPr>
        <p:txBody>
          <a:bodyPr wrap="square" rtlCol="0">
            <a:spAutoFit/>
          </a:bodyPr>
          <a:lstStyle/>
          <a:p>
            <a:r>
              <a:rPr lang="fr-CA" sz="2400" dirty="0" smtClean="0">
                <a:solidFill>
                  <a:srgbClr val="FF0000"/>
                </a:solidFill>
                <a:latin typeface="Arial" pitchFamily="34" charset="0"/>
                <a:cs typeface="Arial" pitchFamily="34" charset="0"/>
              </a:rPr>
              <a:t>(Tamisez la lumière et </a:t>
            </a:r>
          </a:p>
          <a:p>
            <a:r>
              <a:rPr lang="fr-CA" sz="2400" dirty="0" smtClean="0">
                <a:solidFill>
                  <a:srgbClr val="FF0000"/>
                </a:solidFill>
                <a:latin typeface="Arial" pitchFamily="34" charset="0"/>
                <a:cs typeface="Arial" pitchFamily="34" charset="0"/>
              </a:rPr>
              <a:t>allumez une chandelle </a:t>
            </a:r>
          </a:p>
          <a:p>
            <a:r>
              <a:rPr lang="fr-CA" sz="2400" dirty="0" smtClean="0">
                <a:solidFill>
                  <a:srgbClr val="FF0000"/>
                </a:solidFill>
                <a:latin typeface="Arial" pitchFamily="34" charset="0"/>
                <a:cs typeface="Arial" pitchFamily="34" charset="0"/>
              </a:rPr>
              <a:t>pour le moment de prière)</a:t>
            </a:r>
            <a:endParaRPr lang="fr-CA"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4" cstate="print"/>
          <a:stretch>
            <a:fillRect/>
          </a:stretch>
        </p:blipFill>
        <p:spPr>
          <a:xfrm>
            <a:off x="5286380" y="3000372"/>
            <a:ext cx="1937824" cy="4154056"/>
          </a:xfrm>
          <a:prstGeom prst="rect">
            <a:avLst/>
          </a:prstGeom>
        </p:spPr>
      </p:pic>
      <p:sp>
        <p:nvSpPr>
          <p:cNvPr id="7" name="Rectangle à coins arrondis 6"/>
          <p:cNvSpPr/>
          <p:nvPr>
            <p:custDataLst>
              <p:tags r:id="rId1"/>
            </p:custDataLst>
          </p:nvPr>
        </p:nvSpPr>
        <p:spPr>
          <a:xfrm>
            <a:off x="214282" y="571480"/>
            <a:ext cx="4248472" cy="1944216"/>
          </a:xfrm>
          <a:prstGeom prst="wedgeRoundRectCallout">
            <a:avLst>
              <a:gd name="adj1" fmla="val 27793"/>
              <a:gd name="adj2" fmla="val 100758"/>
              <a:gd name="adj3" fmla="val 16667"/>
            </a:avLst>
          </a:prstGeom>
          <a:solidFill>
            <a:srgbClr val="ED7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Si tu savais comment je suis contente qu’on se soit expliqué… </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4929190" y="357166"/>
            <a:ext cx="3872043" cy="2376264"/>
          </a:xfrm>
          <a:prstGeom prst="wedgeRoundRectCallout">
            <a:avLst>
              <a:gd name="adj1" fmla="val 2848"/>
              <a:gd name="adj2" fmla="val 77300"/>
              <a:gd name="adj3" fmla="val 16667"/>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Et moi donc!</a:t>
            </a:r>
          </a:p>
          <a:p>
            <a:pPr algn="ctr"/>
            <a:r>
              <a:rPr lang="fr-CA" sz="2800" b="1" dirty="0" smtClean="0">
                <a:solidFill>
                  <a:schemeClr val="tx1"/>
                </a:solidFill>
                <a:latin typeface="Arial" pitchFamily="34" charset="0"/>
                <a:cs typeface="Arial" pitchFamily="34" charset="0"/>
              </a:rPr>
              <a:t>Je me demandais si tu allais accepter mes excuses et me pardonner.</a:t>
            </a:r>
            <a:endParaRPr lang="fr-CA" sz="2800" dirty="0">
              <a:solidFill>
                <a:schemeClr val="tx1"/>
              </a:solidFill>
              <a:latin typeface="Arial" pitchFamily="34" charset="0"/>
              <a:cs typeface="Arial" pitchFamily="34" charset="0"/>
            </a:endParaRPr>
          </a:p>
        </p:txBody>
      </p:sp>
      <p:pic>
        <p:nvPicPr>
          <p:cNvPr id="8" name="Image 7" descr="Sophie joyeuse 2.jpg"/>
          <p:cNvPicPr>
            <a:picLocks noChangeAspect="1"/>
          </p:cNvPicPr>
          <p:nvPr/>
        </p:nvPicPr>
        <p:blipFill>
          <a:blip r:embed="rId5" cstate="print"/>
          <a:stretch>
            <a:fillRect/>
          </a:stretch>
        </p:blipFill>
        <p:spPr>
          <a:xfrm>
            <a:off x="2857488" y="3571876"/>
            <a:ext cx="1894990" cy="328612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67743" y="1760775"/>
            <a:ext cx="3888432" cy="5021149"/>
          </a:xfrm>
          <a:prstGeom prst="rect">
            <a:avLst/>
          </a:prstGeom>
        </p:spPr>
      </p:pic>
      <p:sp>
        <p:nvSpPr>
          <p:cNvPr id="7" name="Espace réservé du texte 6"/>
          <p:cNvSpPr>
            <a:spLocks noGrp="1"/>
          </p:cNvSpPr>
          <p:nvPr>
            <p:ph type="body" idx="1"/>
            <p:custDataLst>
              <p:tags r:id="rId1"/>
            </p:custDataLst>
          </p:nvPr>
        </p:nvSpPr>
        <p:spPr>
          <a:xfrm>
            <a:off x="251520" y="548680"/>
            <a:ext cx="5904655" cy="1224136"/>
          </a:xfrm>
        </p:spPr>
        <p:txBody>
          <a:bodyPr>
            <a:normAutofit/>
          </a:bodyPr>
          <a:lstStyle/>
          <a:p>
            <a:pPr algn="ctr"/>
            <a:r>
              <a:rPr lang="fr-CA" sz="3200" dirty="0" smtClean="0">
                <a:solidFill>
                  <a:srgbClr val="00B050"/>
                </a:solidFill>
              </a:rPr>
              <a:t>Pour toutes ces raisons Seigneur, nous te disons MERCI.</a:t>
            </a: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1484784"/>
            <a:ext cx="8352928" cy="2031325"/>
          </a:xfrm>
          <a:prstGeom prst="rect">
            <a:avLst/>
          </a:prstGeom>
          <a:noFill/>
        </p:spPr>
        <p:txBody>
          <a:bodyPr wrap="square" rtlCol="0">
            <a:spAutoFit/>
          </a:bodyPr>
          <a:lstStyle/>
          <a:p>
            <a:r>
              <a:rPr lang="fr-CA" b="1" dirty="0" smtClean="0">
                <a:solidFill>
                  <a:srgbClr val="FF0000"/>
                </a:solidFill>
                <a:latin typeface="Arial" pitchFamily="34" charset="0"/>
                <a:cs typeface="Arial" pitchFamily="34" charset="0"/>
              </a:rPr>
              <a:t>Nous vous proposons de préparer un repas partage… Comment cela va se faire? Pour le repas, nous vous suggérons d’inviter une personne ou plus… faire participer les enfants dans la préparation du repas.</a:t>
            </a:r>
          </a:p>
          <a:p>
            <a:endParaRPr lang="fr-CA" b="1" dirty="0" smtClean="0">
              <a:solidFill>
                <a:srgbClr val="FF0000"/>
              </a:solidFill>
              <a:latin typeface="Arial" pitchFamily="34" charset="0"/>
              <a:cs typeface="Arial" pitchFamily="34" charset="0"/>
            </a:endParaRPr>
          </a:p>
          <a:p>
            <a:r>
              <a:rPr lang="fr-CA" b="1" dirty="0" smtClean="0">
                <a:solidFill>
                  <a:srgbClr val="FF0000"/>
                </a:solidFill>
                <a:latin typeface="Arial" pitchFamily="34" charset="0"/>
                <a:cs typeface="Arial" pitchFamily="34" charset="0"/>
              </a:rPr>
              <a:t>Chacun prépare deux questions qui seront déposées dans un panier. Pendant le repas, nous pigeons les questions. </a:t>
            </a:r>
          </a:p>
          <a:p>
            <a:r>
              <a:rPr lang="fr-CA" b="1" dirty="0" smtClean="0">
                <a:solidFill>
                  <a:srgbClr val="FF0000"/>
                </a:solidFill>
                <a:latin typeface="Arial" pitchFamily="34" charset="0"/>
                <a:cs typeface="Arial" pitchFamily="34" charset="0"/>
              </a:rPr>
              <a:t>À tour de rôle, chacun répond à la question posée…</a:t>
            </a:r>
            <a:endParaRPr lang="fr-CA" b="1" dirty="0">
              <a:solidFill>
                <a:srgbClr val="FF0000"/>
              </a:solidFill>
              <a:latin typeface="Arial" pitchFamily="34" charset="0"/>
              <a:cs typeface="Arial" pitchFamily="34" charset="0"/>
            </a:endParaRPr>
          </a:p>
        </p:txBody>
      </p:sp>
      <p:sp>
        <p:nvSpPr>
          <p:cNvPr id="6" name="ZoneTexte 5"/>
          <p:cNvSpPr txBox="1"/>
          <p:nvPr/>
        </p:nvSpPr>
        <p:spPr>
          <a:xfrm>
            <a:off x="467544" y="692696"/>
            <a:ext cx="7488832" cy="707886"/>
          </a:xfrm>
          <a:prstGeom prst="rect">
            <a:avLst/>
          </a:prstGeom>
          <a:noFill/>
        </p:spPr>
        <p:txBody>
          <a:bodyPr wrap="square" rtlCol="0">
            <a:spAutoFit/>
          </a:bodyPr>
          <a:lstStyle/>
          <a:p>
            <a:r>
              <a:rPr lang="fr-CA" sz="4000" b="1" dirty="0" smtClean="0"/>
              <a:t>Suggestion d’activité partage:</a:t>
            </a:r>
            <a:endParaRPr lang="fr-CA" sz="4000" b="1" dirty="0"/>
          </a:p>
        </p:txBody>
      </p:sp>
      <p:pic>
        <p:nvPicPr>
          <p:cNvPr id="1026" name="Picture 2" descr="Résultats de recherche d'images pour « repas partage »"/>
          <p:cNvPicPr>
            <a:picLocks noChangeAspect="1" noChangeArrowheads="1"/>
          </p:cNvPicPr>
          <p:nvPr/>
        </p:nvPicPr>
        <p:blipFill>
          <a:blip r:embed="rId2" cstate="print"/>
          <a:srcRect/>
          <a:stretch>
            <a:fillRect/>
          </a:stretch>
        </p:blipFill>
        <p:spPr bwMode="auto">
          <a:xfrm>
            <a:off x="2483768" y="3645024"/>
            <a:ext cx="3672408" cy="2750763"/>
          </a:xfrm>
          <a:prstGeom prst="rect">
            <a:avLst/>
          </a:prstGeom>
          <a:noFill/>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4" cstate="print"/>
          <a:stretch>
            <a:fillRect/>
          </a:stretch>
        </p:blipFill>
        <p:spPr>
          <a:xfrm>
            <a:off x="5715008" y="2928934"/>
            <a:ext cx="1937824" cy="4154056"/>
          </a:xfrm>
          <a:prstGeom prst="rect">
            <a:avLst/>
          </a:prstGeom>
        </p:spPr>
      </p:pic>
      <p:pic>
        <p:nvPicPr>
          <p:cNvPr id="8" name="Image 7" descr="Sophie joyeuse 2.jpg"/>
          <p:cNvPicPr>
            <a:picLocks noChangeAspect="1"/>
          </p:cNvPicPr>
          <p:nvPr/>
        </p:nvPicPr>
        <p:blipFill>
          <a:blip r:embed="rId5" cstate="print"/>
          <a:stretch>
            <a:fillRect/>
          </a:stretch>
        </p:blipFill>
        <p:spPr>
          <a:xfrm>
            <a:off x="2714612" y="3571876"/>
            <a:ext cx="1894990" cy="3286124"/>
          </a:xfrm>
          <a:prstGeom prst="rect">
            <a:avLst/>
          </a:prstGeom>
        </p:spPr>
      </p:pic>
      <p:sp>
        <p:nvSpPr>
          <p:cNvPr id="7" name="Rectangle à coins arrondis 6"/>
          <p:cNvSpPr/>
          <p:nvPr>
            <p:custDataLst>
              <p:tags r:id="rId1"/>
            </p:custDataLst>
          </p:nvPr>
        </p:nvSpPr>
        <p:spPr>
          <a:xfrm>
            <a:off x="214282" y="357166"/>
            <a:ext cx="4248472" cy="2664296"/>
          </a:xfrm>
          <a:prstGeom prst="wedgeRoundRectCallout">
            <a:avLst>
              <a:gd name="adj1" fmla="val -265"/>
              <a:gd name="adj2" fmla="val 71795"/>
              <a:gd name="adj3" fmla="val 16667"/>
            </a:avLst>
          </a:prstGeom>
          <a:solidFill>
            <a:srgbClr val="ED7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Moi aussi, je suis contente… On devrait célébrer notre amitié. Comme dans l’histoire que tu m’as racontée, Théo…</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4786314" y="214290"/>
            <a:ext cx="4016059" cy="2664296"/>
          </a:xfrm>
          <a:prstGeom prst="wedgeRoundRectCallout">
            <a:avLst>
              <a:gd name="adj1" fmla="val 9216"/>
              <a:gd name="adj2" fmla="val 60280"/>
              <a:gd name="adj3" fmla="val 16667"/>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Oui, l’histoire du père qui fait la fête quand son fils est de retour…</a:t>
            </a:r>
          </a:p>
          <a:p>
            <a:pPr algn="ctr"/>
            <a:r>
              <a:rPr lang="fr-CA" sz="2800" b="1" dirty="0" smtClean="0">
                <a:solidFill>
                  <a:schemeClr val="tx1"/>
                </a:solidFill>
                <a:latin typeface="Arial" pitchFamily="34" charset="0"/>
                <a:cs typeface="Arial" pitchFamily="34" charset="0"/>
              </a:rPr>
              <a:t>C’est une très bonne idée!</a:t>
            </a:r>
            <a:endParaRPr lang="fr-CA"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Théo Content.jpg"/>
          <p:cNvPicPr>
            <a:picLocks noChangeAspect="1"/>
          </p:cNvPicPr>
          <p:nvPr/>
        </p:nvPicPr>
        <p:blipFill>
          <a:blip r:embed="rId4" cstate="print"/>
          <a:stretch>
            <a:fillRect/>
          </a:stretch>
        </p:blipFill>
        <p:spPr>
          <a:xfrm>
            <a:off x="6143636" y="2703944"/>
            <a:ext cx="1937824" cy="4154056"/>
          </a:xfrm>
          <a:prstGeom prst="rect">
            <a:avLst/>
          </a:prstGeom>
        </p:spPr>
      </p:pic>
      <p:sp>
        <p:nvSpPr>
          <p:cNvPr id="7" name="Rectangle à coins arrondis 6"/>
          <p:cNvSpPr/>
          <p:nvPr>
            <p:custDataLst>
              <p:tags r:id="rId1"/>
            </p:custDataLst>
          </p:nvPr>
        </p:nvSpPr>
        <p:spPr>
          <a:xfrm>
            <a:off x="285720" y="1071546"/>
            <a:ext cx="3096344" cy="1224136"/>
          </a:xfrm>
          <a:prstGeom prst="wedgeRoundRectCallout">
            <a:avLst>
              <a:gd name="adj1" fmla="val 53026"/>
              <a:gd name="adj2" fmla="val 122861"/>
              <a:gd name="adj3" fmla="val 16667"/>
            </a:avLst>
          </a:prstGeom>
          <a:solidFill>
            <a:srgbClr val="ED7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Qui allons-nous inviter?</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3714744" y="285728"/>
            <a:ext cx="3872043" cy="2376264"/>
          </a:xfrm>
          <a:prstGeom prst="wedgeRoundRectCallout">
            <a:avLst>
              <a:gd name="adj1" fmla="val 31877"/>
              <a:gd name="adj2" fmla="val 65004"/>
              <a:gd name="adj3" fmla="val 16667"/>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Toi, qu’en penses-tu? Qui est-ce que tu inviterais si tu faisais une fête?</a:t>
            </a:r>
            <a:endParaRPr lang="fr-CA" sz="2800" dirty="0">
              <a:solidFill>
                <a:schemeClr val="tx1"/>
              </a:solidFill>
              <a:latin typeface="Arial" pitchFamily="34" charset="0"/>
              <a:cs typeface="Arial" pitchFamily="34" charset="0"/>
            </a:endParaRPr>
          </a:p>
        </p:txBody>
      </p:sp>
      <p:pic>
        <p:nvPicPr>
          <p:cNvPr id="10" name="Image 9" descr="Sophie joyeuse 2.jpg"/>
          <p:cNvPicPr>
            <a:picLocks noChangeAspect="1"/>
          </p:cNvPicPr>
          <p:nvPr/>
        </p:nvPicPr>
        <p:blipFill>
          <a:blip r:embed="rId5" cstate="print"/>
          <a:stretch>
            <a:fillRect/>
          </a:stretch>
        </p:blipFill>
        <p:spPr>
          <a:xfrm>
            <a:off x="2357422" y="3214686"/>
            <a:ext cx="1894990" cy="32861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b="1" dirty="0" smtClean="0">
                <a:latin typeface="Arial" pitchFamily="34" charset="0"/>
                <a:cs typeface="Arial" pitchFamily="34" charset="0"/>
              </a:rPr>
              <a:t>Questions sur ton expérience…</a:t>
            </a:r>
            <a:endParaRPr lang="fr-CA"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1988840"/>
            <a:ext cx="9144000" cy="4869160"/>
          </a:xfrm>
        </p:spPr>
        <p:txBody>
          <a:bodyPr>
            <a:normAutofit lnSpcReduction="10000"/>
          </a:bodyPr>
          <a:lstStyle/>
          <a:p>
            <a:pPr marL="0" indent="0">
              <a:lnSpc>
                <a:spcPct val="110000"/>
              </a:lnSpc>
              <a:buNone/>
            </a:pPr>
            <a:r>
              <a:rPr lang="fr-CA" dirty="0" smtClean="0"/>
              <a:t>1- Est-ce que cela t’est déjà arrivé d’organiser ou d’aller à une fête? </a:t>
            </a:r>
          </a:p>
          <a:p>
            <a:pPr>
              <a:lnSpc>
                <a:spcPct val="110000"/>
              </a:lnSpc>
              <a:buFontTx/>
              <a:buChar char="-"/>
            </a:pPr>
            <a:r>
              <a:rPr lang="fr-CA" dirty="0" smtClean="0"/>
              <a:t>Donne un exemple…</a:t>
            </a:r>
          </a:p>
          <a:p>
            <a:pPr marL="0" indent="0">
              <a:lnSpc>
                <a:spcPct val="110000"/>
              </a:lnSpc>
              <a:buNone/>
            </a:pPr>
            <a:r>
              <a:rPr lang="fr-CA" dirty="0" smtClean="0"/>
              <a:t>2- Si oui, qui est invité? </a:t>
            </a:r>
          </a:p>
          <a:p>
            <a:pPr marL="0" indent="0">
              <a:lnSpc>
                <a:spcPct val="110000"/>
              </a:lnSpc>
              <a:buNone/>
            </a:pPr>
            <a:r>
              <a:rPr lang="fr-CA" dirty="0" smtClean="0"/>
              <a:t>- Pourquoi?</a:t>
            </a:r>
            <a:endParaRPr lang="fr-CA" sz="2800" dirty="0" smtClean="0"/>
          </a:p>
          <a:p>
            <a:pPr marL="0" indent="0">
              <a:lnSpc>
                <a:spcPct val="110000"/>
              </a:lnSpc>
              <a:buNone/>
            </a:pPr>
            <a:r>
              <a:rPr lang="fr-CA" dirty="0" smtClean="0"/>
              <a:t>3- Est-ce que je suis content lorsque je vais à une fête?</a:t>
            </a:r>
          </a:p>
          <a:p>
            <a:pPr marL="0" indent="0">
              <a:lnSpc>
                <a:spcPct val="110000"/>
              </a:lnSpc>
              <a:buNone/>
            </a:pPr>
            <a:r>
              <a:rPr lang="fr-CA" dirty="0" smtClean="0"/>
              <a:t>- Pour quelles raisons?</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b="1" dirty="0" smtClean="0">
                <a:latin typeface="Arial" pitchFamily="34" charset="0"/>
                <a:cs typeface="Arial" pitchFamily="34" charset="0"/>
              </a:rPr>
              <a:t>Questions sur ton expérience… (suite)</a:t>
            </a:r>
            <a:endParaRPr lang="fr-CA"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1988840"/>
            <a:ext cx="9144000" cy="4869160"/>
          </a:xfrm>
        </p:spPr>
        <p:txBody>
          <a:bodyPr>
            <a:normAutofit/>
          </a:bodyPr>
          <a:lstStyle/>
          <a:p>
            <a:pPr marL="0" indent="0">
              <a:lnSpc>
                <a:spcPct val="150000"/>
              </a:lnSpc>
              <a:buNone/>
            </a:pPr>
            <a:r>
              <a:rPr lang="fr-CA" dirty="0" smtClean="0"/>
              <a:t>4- Qui nous rassemble lorsque l’on fait une fête? Peux-tu donner deux exemples?</a:t>
            </a:r>
          </a:p>
          <a:p>
            <a:pPr marL="0" indent="0">
              <a:lnSpc>
                <a:spcPct val="150000"/>
              </a:lnSpc>
              <a:buNone/>
            </a:pPr>
            <a:endParaRPr lang="fr-CA" dirty="0" smtClean="0"/>
          </a:p>
          <a:p>
            <a:pPr marL="0" indent="0">
              <a:lnSpc>
                <a:spcPct val="150000"/>
              </a:lnSpc>
              <a:buNone/>
            </a:pPr>
            <a:r>
              <a:rPr lang="fr-CA" dirty="0" smtClean="0"/>
              <a:t>5- Qu’est-ce que l’on peut célébrer? </a:t>
            </a:r>
          </a:p>
          <a:p>
            <a:pPr marL="0" indent="0">
              <a:lnSpc>
                <a:spcPct val="150000"/>
              </a:lnSpc>
              <a:buNone/>
            </a:pPr>
            <a:r>
              <a:rPr lang="fr-CA" dirty="0" smtClean="0"/>
              <a:t>- Peux-tu donner deux exemples?</a:t>
            </a:r>
            <a:endParaRPr lang="fr-CA" sz="28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179512" y="-14420"/>
            <a:ext cx="2880320" cy="3008334"/>
          </a:xfrm>
          <a:effectLst>
            <a:softEdge rad="12700"/>
          </a:effectLst>
        </p:spPr>
      </p:pic>
      <p:sp>
        <p:nvSpPr>
          <p:cNvPr id="8" name="ZoneTexte 7"/>
          <p:cNvSpPr txBox="1"/>
          <p:nvPr/>
        </p:nvSpPr>
        <p:spPr>
          <a:xfrm>
            <a:off x="611560" y="3140968"/>
            <a:ext cx="7560840" cy="1200329"/>
          </a:xfrm>
          <a:prstGeom prst="rect">
            <a:avLst/>
          </a:prstGeom>
          <a:noFill/>
        </p:spPr>
        <p:txBody>
          <a:bodyPr wrap="square" rtlCol="0">
            <a:spAutoFit/>
          </a:bodyPr>
          <a:lstStyle/>
          <a:p>
            <a:r>
              <a:rPr lang="fr-CA" sz="3600" dirty="0" smtClean="0">
                <a:latin typeface="Arial" pitchFamily="34" charset="0"/>
                <a:cs typeface="Arial" pitchFamily="34" charset="0"/>
              </a:rPr>
              <a:t>Prenez le temps de partager sur les questions 1 à 5.</a:t>
            </a:r>
            <a:endParaRPr lang="fr-CA" sz="3600" dirty="0">
              <a:latin typeface="Arial" pitchFamily="34" charset="0"/>
              <a:cs typeface="Arial" pitchFamily="34" charset="0"/>
            </a:endParaRPr>
          </a:p>
        </p:txBody>
      </p:sp>
      <p:sp>
        <p:nvSpPr>
          <p:cNvPr id="5" name="ZoneTexte 4"/>
          <p:cNvSpPr txBox="1"/>
          <p:nvPr/>
        </p:nvSpPr>
        <p:spPr>
          <a:xfrm>
            <a:off x="3059832" y="548680"/>
            <a:ext cx="5652120" cy="138499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dirty="0" smtClean="0">
                <a:solidFill>
                  <a:srgbClr val="FF0000"/>
                </a:solidFill>
                <a:latin typeface="Arial" panose="020B0604020202020204" pitchFamily="34" charset="0"/>
                <a:cs typeface="Arial" panose="020B0604020202020204" pitchFamily="34" charset="0"/>
              </a:rPr>
              <a:t>RAPPEL IMPORTANT :</a:t>
            </a:r>
          </a:p>
          <a:p>
            <a:r>
              <a:rPr lang="fr-CA" sz="2800" dirty="0" smtClean="0">
                <a:solidFill>
                  <a:srgbClr val="FF0000"/>
                </a:solidFill>
                <a:latin typeface="Arial" panose="020B0604020202020204" pitchFamily="34" charset="0"/>
                <a:cs typeface="Arial" panose="020B0604020202020204" pitchFamily="34" charset="0"/>
              </a:rPr>
              <a:t>La démarche se réalise parent-enfant.</a:t>
            </a:r>
          </a:p>
        </p:txBody>
      </p:sp>
    </p:spTree>
    <p:extLst>
      <p:ext uri="{BB962C8B-B14F-4D97-AF65-F5344CB8AC3E}">
        <p14:creationId xmlns:p14="http://schemas.microsoft.com/office/powerpoint/2010/main" xmlns="" val="89538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4" cstate="print"/>
          <a:stretch>
            <a:fillRect/>
          </a:stretch>
        </p:blipFill>
        <p:spPr>
          <a:xfrm>
            <a:off x="5572132" y="2703944"/>
            <a:ext cx="1937824" cy="4154056"/>
          </a:xfrm>
          <a:prstGeom prst="rect">
            <a:avLst/>
          </a:prstGeom>
        </p:spPr>
      </p:pic>
      <p:pic>
        <p:nvPicPr>
          <p:cNvPr id="8" name="Image 7" descr="Sophie joyeuse 2.jpg"/>
          <p:cNvPicPr>
            <a:picLocks noChangeAspect="1"/>
          </p:cNvPicPr>
          <p:nvPr/>
        </p:nvPicPr>
        <p:blipFill>
          <a:blip r:embed="rId5" cstate="print"/>
          <a:stretch>
            <a:fillRect/>
          </a:stretch>
        </p:blipFill>
        <p:spPr>
          <a:xfrm>
            <a:off x="2714612" y="3286124"/>
            <a:ext cx="1894990" cy="3286124"/>
          </a:xfrm>
          <a:prstGeom prst="rect">
            <a:avLst/>
          </a:prstGeom>
        </p:spPr>
      </p:pic>
      <p:sp>
        <p:nvSpPr>
          <p:cNvPr id="7" name="Rectangle à coins arrondis 6"/>
          <p:cNvSpPr/>
          <p:nvPr>
            <p:custDataLst>
              <p:tags r:id="rId1"/>
            </p:custDataLst>
          </p:nvPr>
        </p:nvSpPr>
        <p:spPr>
          <a:xfrm>
            <a:off x="214282" y="285728"/>
            <a:ext cx="4176464" cy="2160240"/>
          </a:xfrm>
          <a:prstGeom prst="wedgeRoundRectCallout">
            <a:avLst>
              <a:gd name="adj1" fmla="val 34128"/>
              <a:gd name="adj2" fmla="val 84288"/>
              <a:gd name="adj3" fmla="val 16667"/>
            </a:avLst>
          </a:prstGeom>
          <a:solidFill>
            <a:srgbClr val="ED7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Tu as raison… Lorsqu’il y a une fête, les gens invitent leurs proches…</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4786314" y="357166"/>
            <a:ext cx="3456384" cy="1944216"/>
          </a:xfrm>
          <a:prstGeom prst="wedgeRoundRectCallout">
            <a:avLst>
              <a:gd name="adj1" fmla="val -10039"/>
              <a:gd name="adj2" fmla="val 83651"/>
              <a:gd name="adj3" fmla="val 16667"/>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C’est bien vrai. Nous invitons nos amis, la famille, etc.</a:t>
            </a:r>
            <a:endParaRPr lang="fr-CA"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1021</Words>
  <Application>Microsoft Office PowerPoint</Application>
  <PresentationFormat>Affichage à l'écran (4:3)</PresentationFormat>
  <Paragraphs>93</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Démarche de préparation à la première des communions.</vt:lpstr>
      <vt:lpstr>5- Sur la route… célébrons notre amitié!</vt:lpstr>
      <vt:lpstr>Diapositive 3</vt:lpstr>
      <vt:lpstr>Diapositive 4</vt:lpstr>
      <vt:lpstr>Diapositive 5</vt:lpstr>
      <vt:lpstr>Questions sur ton expérience…</vt:lpstr>
      <vt:lpstr>Questions sur ton expérience… (suite)</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Questions sur le récit… (Les noces de Cana)</vt:lpstr>
      <vt:lpstr>Diapositive 19</vt:lpstr>
      <vt:lpstr>Diapositive 20</vt:lpstr>
      <vt:lpstr>Diapositive 21</vt:lpstr>
      <vt:lpstr>Diapositive 22</vt:lpstr>
      <vt:lpstr>Diapositive 23</vt:lpstr>
      <vt:lpstr>Diapositive 24</vt:lpstr>
      <vt:lpstr>Diapositive 25</vt:lpstr>
      <vt:lpstr>Diapositive 26</vt:lpstr>
      <vt:lpstr>Questions sur le récit… (La multiplication des pains)</vt:lpstr>
      <vt:lpstr>Diapositive 28</vt:lpstr>
      <vt:lpstr>Temps d’intériorité</vt:lpstr>
      <vt:lpstr>Diapositive 30</vt:lpstr>
      <vt:lpstr>Diapositive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préparation à la première des communions.</dc:title>
  <dc:creator>Steeve Tremblay</dc:creator>
  <cp:lastModifiedBy>Steeve Tremblay</cp:lastModifiedBy>
  <cp:revision>288</cp:revision>
  <dcterms:created xsi:type="dcterms:W3CDTF">2017-03-07T18:51:19Z</dcterms:created>
  <dcterms:modified xsi:type="dcterms:W3CDTF">2022-07-11T18:57:03Z</dcterms:modified>
</cp:coreProperties>
</file>