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ags/tag16.xml" ContentType="application/vnd.openxmlformats-officedocument.presentationml.tags+xml"/>
  <Override PartName="/ppt/tags/tag18.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tags/tag19.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tags/tag17.xml" ContentType="application/vnd.openxmlformats-officedocument.presentationml.tags+xml"/>
  <Override PartName="/ppt/slideLayouts/slideLayout10.xml" ContentType="application/vnd.openxmlformats-officedocument.presentationml.slideLayout+xml"/>
  <Default Extension="gif" ContentType="image/gif"/>
  <Override PartName="/ppt/tags/tag15.xml" ContentType="application/vnd.openxmlformats-officedocument.presentationml.tags+xml"/>
  <Override PartName="/ppt/tags/tag24.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257" r:id="rId2"/>
    <p:sldId id="268" r:id="rId3"/>
    <p:sldId id="269" r:id="rId4"/>
    <p:sldId id="290" r:id="rId5"/>
    <p:sldId id="271" r:id="rId6"/>
    <p:sldId id="293" r:id="rId7"/>
    <p:sldId id="297" r:id="rId8"/>
    <p:sldId id="296" r:id="rId9"/>
    <p:sldId id="302" r:id="rId10"/>
    <p:sldId id="303" r:id="rId11"/>
    <p:sldId id="304" r:id="rId12"/>
    <p:sldId id="305" r:id="rId13"/>
    <p:sldId id="306" r:id="rId14"/>
    <p:sldId id="307" r:id="rId15"/>
    <p:sldId id="308" r:id="rId16"/>
    <p:sldId id="309" r:id="rId17"/>
    <p:sldId id="310" r:id="rId18"/>
    <p:sldId id="311" r:id="rId19"/>
    <p:sldId id="312" r:id="rId20"/>
    <p:sldId id="313" r:id="rId21"/>
    <p:sldId id="314" r:id="rId22"/>
    <p:sldId id="315" r:id="rId23"/>
    <p:sldId id="316" r:id="rId24"/>
    <p:sldId id="317" r:id="rId25"/>
    <p:sldId id="298" r:id="rId26"/>
    <p:sldId id="299" r:id="rId27"/>
    <p:sldId id="295" r:id="rId28"/>
    <p:sldId id="300" r:id="rId29"/>
    <p:sldId id="281" r:id="rId30"/>
    <p:sldId id="285" r:id="rId31"/>
    <p:sldId id="286" r:id="rId32"/>
    <p:sldId id="287" r:id="rId33"/>
    <p:sldId id="301" r:id="rId34"/>
    <p:sldId id="288" r:id="rId35"/>
  </p:sldIdLst>
  <p:sldSz cx="9144000" cy="6858000" type="screen4x3"/>
  <p:notesSz cx="6950075" cy="923607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61D6"/>
    <a:srgbClr val="3FFF96"/>
    <a:srgbClr val="0718B5"/>
    <a:srgbClr val="004CBC"/>
    <a:srgbClr val="0058DA"/>
    <a:srgbClr val="E438CB"/>
    <a:srgbClr val="C71BA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5" d="100"/>
          <a:sy n="85" d="100"/>
        </p:scale>
        <p:origin x="-152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11488" cy="461963"/>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sz="quarter" idx="1"/>
          </p:nvPr>
        </p:nvSpPr>
        <p:spPr>
          <a:xfrm>
            <a:off x="3937000" y="0"/>
            <a:ext cx="3011488" cy="461963"/>
          </a:xfrm>
          <a:prstGeom prst="rect">
            <a:avLst/>
          </a:prstGeom>
        </p:spPr>
        <p:txBody>
          <a:bodyPr vert="horz" lIns="91440" tIns="45720" rIns="91440" bIns="45720" rtlCol="0"/>
          <a:lstStyle>
            <a:lvl1pPr algn="r">
              <a:defRPr sz="1200"/>
            </a:lvl1pPr>
          </a:lstStyle>
          <a:p>
            <a:fld id="{64A21E21-2AF6-47A2-B715-794743D40A05}" type="datetimeFigureOut">
              <a:rPr lang="fr-CA" smtClean="0"/>
              <a:pPr/>
              <a:t>2022-07-11</a:t>
            </a:fld>
            <a:endParaRPr lang="fr-CA"/>
          </a:p>
        </p:txBody>
      </p:sp>
      <p:sp>
        <p:nvSpPr>
          <p:cNvPr id="4" name="Espace réservé du pied de page 3"/>
          <p:cNvSpPr>
            <a:spLocks noGrp="1"/>
          </p:cNvSpPr>
          <p:nvPr>
            <p:ph type="ftr" sz="quarter" idx="2"/>
          </p:nvPr>
        </p:nvSpPr>
        <p:spPr>
          <a:xfrm>
            <a:off x="0" y="8772525"/>
            <a:ext cx="3011488" cy="461963"/>
          </a:xfrm>
          <a:prstGeom prst="rect">
            <a:avLst/>
          </a:prstGeom>
        </p:spPr>
        <p:txBody>
          <a:bodyPr vert="horz" lIns="91440" tIns="45720" rIns="91440" bIns="45720" rtlCol="0" anchor="b"/>
          <a:lstStyle>
            <a:lvl1pPr algn="l">
              <a:defRPr sz="1200"/>
            </a:lvl1pPr>
          </a:lstStyle>
          <a:p>
            <a:endParaRPr lang="fr-CA"/>
          </a:p>
        </p:txBody>
      </p:sp>
      <p:sp>
        <p:nvSpPr>
          <p:cNvPr id="5" name="Espace réservé du numéro de diapositive 4"/>
          <p:cNvSpPr>
            <a:spLocks noGrp="1"/>
          </p:cNvSpPr>
          <p:nvPr>
            <p:ph type="sldNum" sz="quarter" idx="3"/>
          </p:nvPr>
        </p:nvSpPr>
        <p:spPr>
          <a:xfrm>
            <a:off x="3937000" y="8772525"/>
            <a:ext cx="3011488" cy="461963"/>
          </a:xfrm>
          <a:prstGeom prst="rect">
            <a:avLst/>
          </a:prstGeom>
        </p:spPr>
        <p:txBody>
          <a:bodyPr vert="horz" lIns="91440" tIns="45720" rIns="91440" bIns="45720" rtlCol="0" anchor="b"/>
          <a:lstStyle>
            <a:lvl1pPr algn="r">
              <a:defRPr sz="1200"/>
            </a:lvl1pPr>
          </a:lstStyle>
          <a:p>
            <a:fld id="{1CACAD86-59A0-4861-AFF5-548D2BC67294}" type="slidenum">
              <a:rPr lang="fr-CA" smtClean="0"/>
              <a:pPr/>
              <a:t>‹N°›</a:t>
            </a:fld>
            <a:endParaRPr lang="fr-CA"/>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fr-CA"/>
          </a:p>
        </p:txBody>
      </p:sp>
      <p:sp>
        <p:nvSpPr>
          <p:cNvPr id="3" name="Espace réservé de la date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EF058137-90F6-4247-B04D-7BFA002A16F5}" type="datetimeFigureOut">
              <a:rPr lang="fr-CA" smtClean="0"/>
              <a:pPr/>
              <a:t>2022-07-11</a:t>
            </a:fld>
            <a:endParaRPr lang="fr-CA"/>
          </a:p>
        </p:txBody>
      </p:sp>
      <p:sp>
        <p:nvSpPr>
          <p:cNvPr id="4" name="Espace réservé de l'image des diapositives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fr-CA"/>
          </a:p>
        </p:txBody>
      </p:sp>
      <p:sp>
        <p:nvSpPr>
          <p:cNvPr id="5" name="Espace réservé des commentaires 4"/>
          <p:cNvSpPr>
            <a:spLocks noGrp="1"/>
          </p:cNvSpPr>
          <p:nvPr>
            <p:ph type="body" sz="quarter" idx="3"/>
          </p:nvPr>
        </p:nvSpPr>
        <p:spPr>
          <a:xfrm>
            <a:off x="695008" y="4387136"/>
            <a:ext cx="5560060" cy="4156234"/>
          </a:xfrm>
          <a:prstGeom prst="rect">
            <a:avLst/>
          </a:prstGeom>
        </p:spPr>
        <p:txBody>
          <a:bodyPr vert="horz" lIns="92492" tIns="46246" rIns="92492" bIns="46246"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u pied de page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009794CA-53B0-48CD-A7AC-20C360E3A365}" type="slidenum">
              <a:rPr lang="fr-CA" smtClean="0"/>
              <a:pPr/>
              <a:t>‹N°›</a:t>
            </a:fld>
            <a:endParaRPr lang="fr-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CA"/>
          </a:p>
        </p:txBody>
      </p:sp>
      <p:sp>
        <p:nvSpPr>
          <p:cNvPr id="4" name="Espace réservé de la date 3"/>
          <p:cNvSpPr>
            <a:spLocks noGrp="1"/>
          </p:cNvSpPr>
          <p:nvPr>
            <p:ph type="dt" sz="half" idx="10"/>
          </p:nvPr>
        </p:nvSpPr>
        <p:spPr/>
        <p:txBody>
          <a:bodyPr/>
          <a:lstStyle/>
          <a:p>
            <a:fld id="{24D88CDE-AE0C-40EF-9E3A-C330490CA53D}" type="datetimeFigureOut">
              <a:rPr lang="fr-CA" smtClean="0"/>
              <a:pPr/>
              <a:t>2022-07-11</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E8E2AD29-A6E6-49C1-8456-2309F8328786}" type="slidenum">
              <a:rPr lang="fr-CA" smtClean="0"/>
              <a:pPr/>
              <a:t>‹N°›</a:t>
            </a:fld>
            <a:endParaRPr lang="fr-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24D88CDE-AE0C-40EF-9E3A-C330490CA53D}" type="datetimeFigureOut">
              <a:rPr lang="fr-CA" smtClean="0"/>
              <a:pPr/>
              <a:t>2022-07-11</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E8E2AD29-A6E6-49C1-8456-2309F8328786}" type="slidenum">
              <a:rPr lang="fr-CA" smtClean="0"/>
              <a:pPr/>
              <a:t>‹N°›</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24D88CDE-AE0C-40EF-9E3A-C330490CA53D}" type="datetimeFigureOut">
              <a:rPr lang="fr-CA" smtClean="0"/>
              <a:pPr/>
              <a:t>2022-07-11</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E8E2AD29-A6E6-49C1-8456-2309F8328786}" type="slidenum">
              <a:rPr lang="fr-CA" smtClean="0"/>
              <a:pPr/>
              <a:t>‹N°›</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24D88CDE-AE0C-40EF-9E3A-C330490CA53D}" type="datetimeFigureOut">
              <a:rPr lang="fr-CA" smtClean="0"/>
              <a:pPr/>
              <a:t>2022-07-11</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E8E2AD29-A6E6-49C1-8456-2309F8328786}" type="slidenum">
              <a:rPr lang="fr-CA" smtClean="0"/>
              <a:pPr/>
              <a:t>‹N°›</a:t>
            </a:fld>
            <a:endParaRPr lang="fr-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24D88CDE-AE0C-40EF-9E3A-C330490CA53D}" type="datetimeFigureOut">
              <a:rPr lang="fr-CA" smtClean="0"/>
              <a:pPr/>
              <a:t>2022-07-11</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E8E2AD29-A6E6-49C1-8456-2309F8328786}" type="slidenum">
              <a:rPr lang="fr-CA" smtClean="0"/>
              <a:pPr/>
              <a:t>‹N°›</a:t>
            </a:fld>
            <a:endParaRPr lang="fr-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4"/>
          <p:cNvSpPr>
            <a:spLocks noGrp="1"/>
          </p:cNvSpPr>
          <p:nvPr>
            <p:ph type="dt" sz="half" idx="10"/>
          </p:nvPr>
        </p:nvSpPr>
        <p:spPr/>
        <p:txBody>
          <a:bodyPr/>
          <a:lstStyle/>
          <a:p>
            <a:fld id="{24D88CDE-AE0C-40EF-9E3A-C330490CA53D}" type="datetimeFigureOut">
              <a:rPr lang="fr-CA" smtClean="0"/>
              <a:pPr/>
              <a:t>2022-07-11</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E8E2AD29-A6E6-49C1-8456-2309F8328786}" type="slidenum">
              <a:rPr lang="fr-CA" smtClean="0"/>
              <a:pPr/>
              <a:t>‹N°›</a:t>
            </a:fld>
            <a:endParaRPr lang="fr-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6"/>
          <p:cNvSpPr>
            <a:spLocks noGrp="1"/>
          </p:cNvSpPr>
          <p:nvPr>
            <p:ph type="dt" sz="half" idx="10"/>
          </p:nvPr>
        </p:nvSpPr>
        <p:spPr/>
        <p:txBody>
          <a:bodyPr/>
          <a:lstStyle/>
          <a:p>
            <a:fld id="{24D88CDE-AE0C-40EF-9E3A-C330490CA53D}" type="datetimeFigureOut">
              <a:rPr lang="fr-CA" smtClean="0"/>
              <a:pPr/>
              <a:t>2022-07-11</a:t>
            </a:fld>
            <a:endParaRPr lang="fr-CA"/>
          </a:p>
        </p:txBody>
      </p:sp>
      <p:sp>
        <p:nvSpPr>
          <p:cNvPr id="8" name="Espace réservé du pied de page 7"/>
          <p:cNvSpPr>
            <a:spLocks noGrp="1"/>
          </p:cNvSpPr>
          <p:nvPr>
            <p:ph type="ftr" sz="quarter" idx="11"/>
          </p:nvPr>
        </p:nvSpPr>
        <p:spPr/>
        <p:txBody>
          <a:bodyPr/>
          <a:lstStyle/>
          <a:p>
            <a:endParaRPr lang="fr-CA"/>
          </a:p>
        </p:txBody>
      </p:sp>
      <p:sp>
        <p:nvSpPr>
          <p:cNvPr id="9" name="Espace réservé du numéro de diapositive 8"/>
          <p:cNvSpPr>
            <a:spLocks noGrp="1"/>
          </p:cNvSpPr>
          <p:nvPr>
            <p:ph type="sldNum" sz="quarter" idx="12"/>
          </p:nvPr>
        </p:nvSpPr>
        <p:spPr/>
        <p:txBody>
          <a:bodyPr/>
          <a:lstStyle/>
          <a:p>
            <a:fld id="{E8E2AD29-A6E6-49C1-8456-2309F8328786}" type="slidenum">
              <a:rPr lang="fr-CA" smtClean="0"/>
              <a:pPr/>
              <a:t>‹N°›</a:t>
            </a:fld>
            <a:endParaRPr lang="fr-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e la date 2"/>
          <p:cNvSpPr>
            <a:spLocks noGrp="1"/>
          </p:cNvSpPr>
          <p:nvPr>
            <p:ph type="dt" sz="half" idx="10"/>
          </p:nvPr>
        </p:nvSpPr>
        <p:spPr/>
        <p:txBody>
          <a:bodyPr/>
          <a:lstStyle/>
          <a:p>
            <a:fld id="{24D88CDE-AE0C-40EF-9E3A-C330490CA53D}" type="datetimeFigureOut">
              <a:rPr lang="fr-CA" smtClean="0"/>
              <a:pPr/>
              <a:t>2022-07-11</a:t>
            </a:fld>
            <a:endParaRPr lang="fr-CA"/>
          </a:p>
        </p:txBody>
      </p:sp>
      <p:sp>
        <p:nvSpPr>
          <p:cNvPr id="4" name="Espace réservé du pied de page 3"/>
          <p:cNvSpPr>
            <a:spLocks noGrp="1"/>
          </p:cNvSpPr>
          <p:nvPr>
            <p:ph type="ftr" sz="quarter" idx="11"/>
          </p:nvPr>
        </p:nvSpPr>
        <p:spPr/>
        <p:txBody>
          <a:bodyPr/>
          <a:lstStyle/>
          <a:p>
            <a:endParaRPr lang="fr-CA"/>
          </a:p>
        </p:txBody>
      </p:sp>
      <p:sp>
        <p:nvSpPr>
          <p:cNvPr id="5" name="Espace réservé du numéro de diapositive 4"/>
          <p:cNvSpPr>
            <a:spLocks noGrp="1"/>
          </p:cNvSpPr>
          <p:nvPr>
            <p:ph type="sldNum" sz="quarter" idx="12"/>
          </p:nvPr>
        </p:nvSpPr>
        <p:spPr/>
        <p:txBody>
          <a:bodyPr/>
          <a:lstStyle/>
          <a:p>
            <a:fld id="{E8E2AD29-A6E6-49C1-8456-2309F8328786}" type="slidenum">
              <a:rPr lang="fr-CA" smtClean="0"/>
              <a:pPr/>
              <a:t>‹N°›</a:t>
            </a:fld>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4D88CDE-AE0C-40EF-9E3A-C330490CA53D}" type="datetimeFigureOut">
              <a:rPr lang="fr-CA" smtClean="0"/>
              <a:pPr/>
              <a:t>2022-07-11</a:t>
            </a:fld>
            <a:endParaRPr lang="fr-CA"/>
          </a:p>
        </p:txBody>
      </p:sp>
      <p:sp>
        <p:nvSpPr>
          <p:cNvPr id="3" name="Espace réservé du pied de page 2"/>
          <p:cNvSpPr>
            <a:spLocks noGrp="1"/>
          </p:cNvSpPr>
          <p:nvPr>
            <p:ph type="ftr" sz="quarter" idx="11"/>
          </p:nvPr>
        </p:nvSpPr>
        <p:spPr/>
        <p:txBody>
          <a:bodyPr/>
          <a:lstStyle/>
          <a:p>
            <a:endParaRPr lang="fr-CA"/>
          </a:p>
        </p:txBody>
      </p:sp>
      <p:sp>
        <p:nvSpPr>
          <p:cNvPr id="4" name="Espace réservé du numéro de diapositive 3"/>
          <p:cNvSpPr>
            <a:spLocks noGrp="1"/>
          </p:cNvSpPr>
          <p:nvPr>
            <p:ph type="sldNum" sz="quarter" idx="12"/>
          </p:nvPr>
        </p:nvSpPr>
        <p:spPr/>
        <p:txBody>
          <a:bodyPr/>
          <a:lstStyle/>
          <a:p>
            <a:fld id="{E8E2AD29-A6E6-49C1-8456-2309F8328786}" type="slidenum">
              <a:rPr lang="fr-CA" smtClean="0"/>
              <a:pPr/>
              <a:t>‹N°›</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24D88CDE-AE0C-40EF-9E3A-C330490CA53D}" type="datetimeFigureOut">
              <a:rPr lang="fr-CA" smtClean="0"/>
              <a:pPr/>
              <a:t>2022-07-11</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E8E2AD29-A6E6-49C1-8456-2309F8328786}" type="slidenum">
              <a:rPr lang="fr-CA" smtClean="0"/>
              <a:pPr/>
              <a:t>‹N°›</a:t>
            </a:fld>
            <a:endParaRPr lang="fr-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24D88CDE-AE0C-40EF-9E3A-C330490CA53D}" type="datetimeFigureOut">
              <a:rPr lang="fr-CA" smtClean="0"/>
              <a:pPr/>
              <a:t>2022-07-11</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E8E2AD29-A6E6-49C1-8456-2309F8328786}" type="slidenum">
              <a:rPr lang="fr-CA" smtClean="0"/>
              <a:pPr/>
              <a:t>‹N°›</a:t>
            </a:fld>
            <a:endParaRPr lang="fr-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CA"/>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D88CDE-AE0C-40EF-9E3A-C330490CA53D}" type="datetimeFigureOut">
              <a:rPr lang="fr-CA" smtClean="0"/>
              <a:pPr/>
              <a:t>2022-07-11</a:t>
            </a:fld>
            <a:endParaRPr lang="fr-CA"/>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E2AD29-A6E6-49C1-8456-2309F8328786}" type="slidenum">
              <a:rPr lang="fr-CA" smtClean="0"/>
              <a:pPr/>
              <a:t>‹N°›</a:t>
            </a:fld>
            <a:endParaRPr lang="fr-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slideLayout" Target="../slideLayouts/slideLayout3.xml"/><Relationship Id="rId1" Type="http://schemas.openxmlformats.org/officeDocument/2006/relationships/tags" Target="../tags/tag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image" Target="../media/image10.jpe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image" Target="../media/image10.jpe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image" Target="../media/image19.jpe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image" Target="../media/image10.jpeg"/></Relationships>
</file>

<file path=ppt/slides/_rels/slide29.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6.pn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image" Target="../media/image21.jpeg"/><Relationship Id="rId4"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5.xml"/><Relationship Id="rId1" Type="http://schemas.openxmlformats.org/officeDocument/2006/relationships/tags" Target="../tags/tag23.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5.xml"/><Relationship Id="rId1" Type="http://schemas.openxmlformats.org/officeDocument/2006/relationships/tags" Target="../tags/tag24.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5.xml"/><Relationship Id="rId1" Type="http://schemas.openxmlformats.org/officeDocument/2006/relationships/tags" Target="../tags/tag25.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7.jpeg"/><Relationship Id="rId5" Type="http://schemas.openxmlformats.org/officeDocument/2006/relationships/image" Target="../media/image5.jpeg"/><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274638"/>
            <a:ext cx="8784976" cy="1143000"/>
          </a:xfrm>
        </p:spPr>
        <p:txBody>
          <a:bodyPr>
            <a:normAutofit fontScale="90000"/>
          </a:bodyPr>
          <a:lstStyle/>
          <a:p>
            <a:r>
              <a:rPr lang="fr-CA" b="1" dirty="0" smtClean="0"/>
              <a:t>Démarche de préparation à la première des communions.</a:t>
            </a:r>
            <a:endParaRPr lang="fr-CA" b="1" dirty="0"/>
          </a:p>
        </p:txBody>
      </p:sp>
      <p:pic>
        <p:nvPicPr>
          <p:cNvPr id="1029" name="Picture 5" descr="Résultats de recherche d'images pour « première communion »"/>
          <p:cNvPicPr>
            <a:picLocks noChangeAspect="1" noChangeArrowheads="1"/>
          </p:cNvPicPr>
          <p:nvPr/>
        </p:nvPicPr>
        <p:blipFill>
          <a:blip r:embed="rId2" cstate="print"/>
          <a:srcRect/>
          <a:stretch>
            <a:fillRect/>
          </a:stretch>
        </p:blipFill>
        <p:spPr bwMode="auto">
          <a:xfrm>
            <a:off x="3131840" y="1700808"/>
            <a:ext cx="2952328" cy="2952328"/>
          </a:xfrm>
          <a:prstGeom prst="rect">
            <a:avLst/>
          </a:prstGeom>
          <a:noFill/>
        </p:spPr>
      </p:pic>
      <p:sp>
        <p:nvSpPr>
          <p:cNvPr id="4" name="ZoneTexte 3"/>
          <p:cNvSpPr txBox="1"/>
          <p:nvPr/>
        </p:nvSpPr>
        <p:spPr>
          <a:xfrm>
            <a:off x="1403648" y="4869160"/>
            <a:ext cx="6408712" cy="954107"/>
          </a:xfrm>
          <a:prstGeom prst="rect">
            <a:avLst/>
          </a:prstGeom>
          <a:noFill/>
        </p:spPr>
        <p:txBody>
          <a:bodyPr wrap="square" rtlCol="0">
            <a:spAutoFit/>
          </a:bodyPr>
          <a:lstStyle/>
          <a:p>
            <a:pPr algn="ctr"/>
            <a:r>
              <a:rPr lang="fr-CA" sz="2800" b="1" dirty="0" smtClean="0">
                <a:solidFill>
                  <a:srgbClr val="0718B5"/>
                </a:solidFill>
                <a:latin typeface="Arial" pitchFamily="34" charset="0"/>
                <a:cs typeface="Arial" pitchFamily="34" charset="0"/>
              </a:rPr>
              <a:t>Sur la route des rencontres </a:t>
            </a:r>
          </a:p>
          <a:p>
            <a:pPr algn="ctr"/>
            <a:r>
              <a:rPr lang="fr-CA" sz="2800" b="1" dirty="0" smtClean="0">
                <a:solidFill>
                  <a:srgbClr val="0718B5"/>
                </a:solidFill>
                <a:latin typeface="Arial" pitchFamily="34" charset="0"/>
                <a:cs typeface="Arial" pitchFamily="34" charset="0"/>
              </a:rPr>
              <a:t>Étape 4</a:t>
            </a:r>
            <a:endParaRPr lang="fr-CA" sz="2800" b="1" dirty="0">
              <a:solidFill>
                <a:srgbClr val="0718B5"/>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La brebis égarée.jpg"/>
          <p:cNvPicPr>
            <a:picLocks noChangeAspect="1"/>
          </p:cNvPicPr>
          <p:nvPr/>
        </p:nvPicPr>
        <p:blipFill>
          <a:blip r:embed="rId2" cstate="print"/>
          <a:stretch>
            <a:fillRect/>
          </a:stretch>
        </p:blipFill>
        <p:spPr>
          <a:xfrm>
            <a:off x="0" y="0"/>
            <a:ext cx="9144000" cy="4449583"/>
          </a:xfrm>
          <a:prstGeom prst="rect">
            <a:avLst/>
          </a:prstGeom>
        </p:spPr>
      </p:pic>
      <p:sp>
        <p:nvSpPr>
          <p:cNvPr id="3" name="Espace réservé du contenu 2"/>
          <p:cNvSpPr>
            <a:spLocks noGrp="1"/>
          </p:cNvSpPr>
          <p:nvPr>
            <p:ph idx="1"/>
          </p:nvPr>
        </p:nvSpPr>
        <p:spPr>
          <a:xfrm>
            <a:off x="0" y="4117706"/>
            <a:ext cx="9144000" cy="2740294"/>
          </a:xfrm>
          <a:solidFill>
            <a:schemeClr val="accent3">
              <a:lumMod val="60000"/>
              <a:lumOff val="40000"/>
              <a:alpha val="50000"/>
            </a:schemeClr>
          </a:solidFill>
        </p:spPr>
        <p:txBody>
          <a:bodyPr>
            <a:normAutofit fontScale="92500" lnSpcReduction="10000"/>
          </a:bodyPr>
          <a:lstStyle/>
          <a:p>
            <a:pPr>
              <a:buNone/>
            </a:pPr>
            <a:r>
              <a:rPr lang="fr-CA" dirty="0" smtClean="0"/>
              <a:t>Il était une fois, un berger qui avait cent brebis. Il les aimait et prenait bien soin de chacune. Alors il prenait le temps de s’assurer qu’il n’en manquait aucune… C’est pour cela qu’il les comptait. « Une, deux, trois… Quatre-vingt-dix-huit, quatre-vingt-dix-neuf! </a:t>
            </a:r>
          </a:p>
          <a:p>
            <a:pPr>
              <a:buNone/>
            </a:pPr>
            <a:r>
              <a:rPr lang="fr-CA" dirty="0" smtClean="0"/>
              <a:t>Mais où est la dernière?</a:t>
            </a:r>
            <a:endParaRPr lang="fr-CA" dirty="0"/>
          </a:p>
        </p:txBody>
      </p:sp>
      <p:sp>
        <p:nvSpPr>
          <p:cNvPr id="4" name="ZoneTexte 3"/>
          <p:cNvSpPr txBox="1"/>
          <p:nvPr/>
        </p:nvSpPr>
        <p:spPr>
          <a:xfrm>
            <a:off x="5214942" y="428604"/>
            <a:ext cx="3786214" cy="307777"/>
          </a:xfrm>
          <a:prstGeom prst="rect">
            <a:avLst/>
          </a:prstGeom>
          <a:noFill/>
        </p:spPr>
        <p:txBody>
          <a:bodyPr wrap="square" rtlCol="0">
            <a:spAutoFit/>
          </a:bodyPr>
          <a:lstStyle/>
          <a:p>
            <a:r>
              <a:rPr lang="fr-CA" sz="1400" b="1" dirty="0" smtClean="0">
                <a:latin typeface="Arial" pitchFamily="34" charset="0"/>
                <a:cs typeface="Arial" pitchFamily="34" charset="0"/>
              </a:rPr>
              <a:t>Inspiré de l’Évangile de Luc 15,3-7</a:t>
            </a:r>
            <a:endParaRPr lang="fr-CA" sz="14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La brebis égarée.jpg"/>
          <p:cNvPicPr>
            <a:picLocks noChangeAspect="1"/>
          </p:cNvPicPr>
          <p:nvPr/>
        </p:nvPicPr>
        <p:blipFill>
          <a:blip r:embed="rId2" cstate="print"/>
          <a:stretch>
            <a:fillRect/>
          </a:stretch>
        </p:blipFill>
        <p:spPr>
          <a:xfrm>
            <a:off x="0" y="0"/>
            <a:ext cx="9144000" cy="4449583"/>
          </a:xfrm>
          <a:prstGeom prst="rect">
            <a:avLst/>
          </a:prstGeom>
        </p:spPr>
      </p:pic>
      <p:sp>
        <p:nvSpPr>
          <p:cNvPr id="3" name="Espace réservé du contenu 2"/>
          <p:cNvSpPr>
            <a:spLocks noGrp="1"/>
          </p:cNvSpPr>
          <p:nvPr>
            <p:ph idx="1"/>
          </p:nvPr>
        </p:nvSpPr>
        <p:spPr>
          <a:xfrm>
            <a:off x="0" y="4117706"/>
            <a:ext cx="9144000" cy="2740294"/>
          </a:xfrm>
          <a:solidFill>
            <a:schemeClr val="accent3">
              <a:lumMod val="60000"/>
              <a:lumOff val="40000"/>
              <a:alpha val="50000"/>
            </a:schemeClr>
          </a:solidFill>
        </p:spPr>
        <p:txBody>
          <a:bodyPr>
            <a:normAutofit fontScale="92500" lnSpcReduction="20000"/>
          </a:bodyPr>
          <a:lstStyle/>
          <a:p>
            <a:pPr>
              <a:buNone/>
            </a:pPr>
            <a:r>
              <a:rPr lang="fr-CA" dirty="0" smtClean="0"/>
              <a:t>Elle semblait s’être perdue… Est-ce que le berger allait perdre du temps pour trouver celle qui s’est perdue?</a:t>
            </a:r>
          </a:p>
          <a:p>
            <a:pPr>
              <a:buNone/>
            </a:pPr>
            <a:r>
              <a:rPr lang="fr-CA" dirty="0" smtClean="0"/>
              <a:t>Certainement!</a:t>
            </a:r>
          </a:p>
          <a:p>
            <a:pPr>
              <a:buNone/>
            </a:pPr>
            <a:r>
              <a:rPr lang="fr-CA" dirty="0" smtClean="0"/>
              <a:t>Il partit à sa recherche et fouilla partout; dans la montagne, dans les ravins, etc. Il ne voulait pas abandonner sa brebis aux loups.</a:t>
            </a:r>
            <a:endParaRPr lang="fr-CA"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La brebis égarée.jpg"/>
          <p:cNvPicPr>
            <a:picLocks noChangeAspect="1"/>
          </p:cNvPicPr>
          <p:nvPr/>
        </p:nvPicPr>
        <p:blipFill>
          <a:blip r:embed="rId2" cstate="print"/>
          <a:stretch>
            <a:fillRect/>
          </a:stretch>
        </p:blipFill>
        <p:spPr>
          <a:xfrm>
            <a:off x="0" y="0"/>
            <a:ext cx="9144000" cy="4449583"/>
          </a:xfrm>
          <a:prstGeom prst="rect">
            <a:avLst/>
          </a:prstGeom>
        </p:spPr>
      </p:pic>
      <p:sp>
        <p:nvSpPr>
          <p:cNvPr id="3" name="Espace réservé du contenu 2"/>
          <p:cNvSpPr>
            <a:spLocks noGrp="1"/>
          </p:cNvSpPr>
          <p:nvPr>
            <p:ph idx="1"/>
          </p:nvPr>
        </p:nvSpPr>
        <p:spPr>
          <a:xfrm>
            <a:off x="0" y="4143380"/>
            <a:ext cx="9144000" cy="2714620"/>
          </a:xfrm>
          <a:solidFill>
            <a:schemeClr val="accent3">
              <a:lumMod val="60000"/>
              <a:lumOff val="40000"/>
              <a:alpha val="50000"/>
            </a:schemeClr>
          </a:solidFill>
        </p:spPr>
        <p:txBody>
          <a:bodyPr>
            <a:normAutofit lnSpcReduction="10000"/>
          </a:bodyPr>
          <a:lstStyle/>
          <a:p>
            <a:pPr>
              <a:buNone/>
            </a:pPr>
            <a:r>
              <a:rPr lang="fr-CA" dirty="0" smtClean="0"/>
              <a:t>Il continua ses recherches jusqu’à ce qu’il entende un petit : « </a:t>
            </a:r>
            <a:r>
              <a:rPr lang="fr-CA" dirty="0" err="1" smtClean="0"/>
              <a:t>Bêêêê</a:t>
            </a:r>
            <a:r>
              <a:rPr lang="fr-CA" dirty="0" smtClean="0"/>
              <a:t>! »!</a:t>
            </a:r>
          </a:p>
          <a:p>
            <a:pPr>
              <a:buNone/>
            </a:pPr>
            <a:r>
              <a:rPr lang="fr-CA" dirty="0" smtClean="0"/>
              <a:t>Il suivit alors le bruit de sa brebis et elle était là!</a:t>
            </a:r>
          </a:p>
          <a:p>
            <a:pPr>
              <a:buNone/>
            </a:pPr>
            <a:r>
              <a:rPr lang="fr-CA" dirty="0" smtClean="0"/>
              <a:t>Il la prit dans ses bras, la colla fort et la transporta sur ses épaules.</a:t>
            </a:r>
            <a:endParaRPr lang="fr-CA"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La brebis égarée.jpg"/>
          <p:cNvPicPr>
            <a:picLocks noChangeAspect="1"/>
          </p:cNvPicPr>
          <p:nvPr/>
        </p:nvPicPr>
        <p:blipFill>
          <a:blip r:embed="rId2" cstate="print"/>
          <a:stretch>
            <a:fillRect/>
          </a:stretch>
        </p:blipFill>
        <p:spPr>
          <a:xfrm>
            <a:off x="0" y="0"/>
            <a:ext cx="9144000" cy="4449583"/>
          </a:xfrm>
          <a:prstGeom prst="rect">
            <a:avLst/>
          </a:prstGeom>
        </p:spPr>
      </p:pic>
      <p:sp>
        <p:nvSpPr>
          <p:cNvPr id="3" name="Espace réservé du contenu 2"/>
          <p:cNvSpPr>
            <a:spLocks noGrp="1"/>
          </p:cNvSpPr>
          <p:nvPr>
            <p:ph idx="1"/>
          </p:nvPr>
        </p:nvSpPr>
        <p:spPr>
          <a:xfrm>
            <a:off x="0" y="4357694"/>
            <a:ext cx="9144000" cy="2500306"/>
          </a:xfrm>
          <a:solidFill>
            <a:schemeClr val="accent3">
              <a:lumMod val="60000"/>
              <a:lumOff val="40000"/>
              <a:alpha val="50000"/>
            </a:schemeClr>
          </a:solidFill>
        </p:spPr>
        <p:txBody>
          <a:bodyPr>
            <a:normAutofit/>
          </a:bodyPr>
          <a:lstStyle/>
          <a:p>
            <a:pPr>
              <a:buNone/>
            </a:pPr>
            <a:r>
              <a:rPr lang="fr-CA" dirty="0" smtClean="0"/>
              <a:t>Le berger était si heureux d’avoir retrouvé sa brebis qu’il organisa une fête en invitant ses amis et voisins. </a:t>
            </a:r>
          </a:p>
          <a:p>
            <a:pPr>
              <a:buNone/>
            </a:pPr>
            <a:r>
              <a:rPr lang="fr-CA" dirty="0" smtClean="0"/>
              <a:t>Tout le monde était content pour le berger.</a:t>
            </a:r>
            <a:endParaRPr lang="fr-CA"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a brebie égarée.jpg"/>
          <p:cNvPicPr>
            <a:picLocks noChangeAspect="1"/>
          </p:cNvPicPr>
          <p:nvPr/>
        </p:nvPicPr>
        <p:blipFill>
          <a:blip r:embed="rId2" cstate="print"/>
          <a:stretch>
            <a:fillRect/>
          </a:stretch>
        </p:blipFill>
        <p:spPr>
          <a:xfrm>
            <a:off x="0" y="0"/>
            <a:ext cx="9144000" cy="6409047"/>
          </a:xfrm>
          <a:prstGeom prst="rect">
            <a:avLst/>
          </a:prstGeom>
        </p:spPr>
      </p:pic>
      <p:sp>
        <p:nvSpPr>
          <p:cNvPr id="3" name="Espace réservé du contenu 2"/>
          <p:cNvSpPr>
            <a:spLocks noGrp="1"/>
          </p:cNvSpPr>
          <p:nvPr>
            <p:ph idx="1"/>
          </p:nvPr>
        </p:nvSpPr>
        <p:spPr>
          <a:xfrm>
            <a:off x="0" y="4143380"/>
            <a:ext cx="9144000" cy="2714620"/>
          </a:xfrm>
          <a:solidFill>
            <a:schemeClr val="accent3">
              <a:lumMod val="60000"/>
              <a:lumOff val="40000"/>
              <a:alpha val="50000"/>
            </a:schemeClr>
          </a:solidFill>
        </p:spPr>
        <p:txBody>
          <a:bodyPr>
            <a:normAutofit/>
          </a:bodyPr>
          <a:lstStyle/>
          <a:p>
            <a:pPr>
              <a:buNone/>
            </a:pPr>
            <a:r>
              <a:rPr lang="fr-CA" dirty="0" smtClean="0"/>
              <a:t>Alors, Jésus se tourna vers les grognons pour leur dire ceci : « Si un berger perd sa brebis, il est content de la retrouver. Quand quelqu’un a des ennuis et qu’il revient vers Dieu, Dieu est heureux lui aussi. Dieu ne veut pas perdre personne. »</a:t>
            </a:r>
            <a:endParaRPr lang="fr-CA"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Le fils perdu.jpg"/>
          <p:cNvPicPr>
            <a:picLocks noChangeAspect="1"/>
          </p:cNvPicPr>
          <p:nvPr/>
        </p:nvPicPr>
        <p:blipFill>
          <a:blip r:embed="rId2" cstate="print"/>
          <a:stretch>
            <a:fillRect/>
          </a:stretch>
        </p:blipFill>
        <p:spPr>
          <a:xfrm>
            <a:off x="0" y="0"/>
            <a:ext cx="9144000" cy="4159268"/>
          </a:xfrm>
          <a:prstGeom prst="rect">
            <a:avLst/>
          </a:prstGeom>
        </p:spPr>
      </p:pic>
      <p:sp>
        <p:nvSpPr>
          <p:cNvPr id="3" name="Espace réservé du contenu 2"/>
          <p:cNvSpPr>
            <a:spLocks noGrp="1"/>
          </p:cNvSpPr>
          <p:nvPr>
            <p:ph idx="1"/>
          </p:nvPr>
        </p:nvSpPr>
        <p:spPr>
          <a:xfrm>
            <a:off x="0" y="4117706"/>
            <a:ext cx="9144000" cy="2740294"/>
          </a:xfrm>
          <a:solidFill>
            <a:schemeClr val="accent2">
              <a:lumMod val="60000"/>
              <a:lumOff val="40000"/>
              <a:alpha val="90000"/>
            </a:schemeClr>
          </a:solidFill>
        </p:spPr>
        <p:txBody>
          <a:bodyPr>
            <a:normAutofit/>
          </a:bodyPr>
          <a:lstStyle/>
          <a:p>
            <a:pPr>
              <a:buNone/>
            </a:pPr>
            <a:r>
              <a:rPr lang="fr-CA" dirty="0" smtClean="0"/>
              <a:t>Pour être certain que les grognons aient bien compris, Jésus leur raconta une autre histoire…</a:t>
            </a:r>
          </a:p>
          <a:p>
            <a:pPr>
              <a:buNone/>
            </a:pPr>
            <a:r>
              <a:rPr lang="fr-CA" dirty="0" smtClean="0"/>
              <a:t>Il était une fois un père qui avait deux fils. Le plus grand des deux aidait le père dans son travail à la ferme. Un jour, le plus jeune demanda à son père :</a:t>
            </a:r>
            <a:endParaRPr lang="fr-CA" dirty="0"/>
          </a:p>
        </p:txBody>
      </p:sp>
      <p:sp>
        <p:nvSpPr>
          <p:cNvPr id="4" name="ZoneTexte 3"/>
          <p:cNvSpPr txBox="1"/>
          <p:nvPr/>
        </p:nvSpPr>
        <p:spPr>
          <a:xfrm>
            <a:off x="5214942" y="428604"/>
            <a:ext cx="3786214" cy="307777"/>
          </a:xfrm>
          <a:prstGeom prst="rect">
            <a:avLst/>
          </a:prstGeom>
          <a:noFill/>
        </p:spPr>
        <p:txBody>
          <a:bodyPr wrap="square" rtlCol="0">
            <a:spAutoFit/>
          </a:bodyPr>
          <a:lstStyle/>
          <a:p>
            <a:r>
              <a:rPr lang="fr-CA" sz="1400" b="1" dirty="0" smtClean="0">
                <a:latin typeface="Arial" pitchFamily="34" charset="0"/>
                <a:cs typeface="Arial" pitchFamily="34" charset="0"/>
              </a:rPr>
              <a:t>Inspiré de l’Évangile de Luc 15,11-32</a:t>
            </a:r>
            <a:endParaRPr lang="fr-CA" sz="14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Le fils perdu.jpg"/>
          <p:cNvPicPr>
            <a:picLocks noChangeAspect="1"/>
          </p:cNvPicPr>
          <p:nvPr/>
        </p:nvPicPr>
        <p:blipFill>
          <a:blip r:embed="rId2" cstate="print"/>
          <a:stretch>
            <a:fillRect/>
          </a:stretch>
        </p:blipFill>
        <p:spPr>
          <a:xfrm>
            <a:off x="0" y="0"/>
            <a:ext cx="9144000" cy="4159268"/>
          </a:xfrm>
          <a:prstGeom prst="rect">
            <a:avLst/>
          </a:prstGeom>
        </p:spPr>
      </p:pic>
      <p:sp>
        <p:nvSpPr>
          <p:cNvPr id="3" name="Espace réservé du contenu 2"/>
          <p:cNvSpPr>
            <a:spLocks noGrp="1"/>
          </p:cNvSpPr>
          <p:nvPr>
            <p:ph idx="1"/>
          </p:nvPr>
        </p:nvSpPr>
        <p:spPr>
          <a:xfrm>
            <a:off x="0" y="4117706"/>
            <a:ext cx="9144000" cy="2740294"/>
          </a:xfrm>
          <a:solidFill>
            <a:schemeClr val="accent2">
              <a:lumMod val="60000"/>
              <a:lumOff val="40000"/>
              <a:alpha val="90000"/>
            </a:schemeClr>
          </a:solidFill>
        </p:spPr>
        <p:txBody>
          <a:bodyPr>
            <a:normAutofit/>
          </a:bodyPr>
          <a:lstStyle/>
          <a:p>
            <a:pPr>
              <a:buNone/>
            </a:pPr>
            <a:r>
              <a:rPr lang="fr-CA" dirty="0" smtClean="0"/>
              <a:t>« Papa, j’aimerais que tu me donnes l’argent de mon héritage tout de suite! J’ai le goût de partir et vivre ma vie comme JE le veux. »</a:t>
            </a:r>
          </a:p>
          <a:p>
            <a:pPr>
              <a:buNone/>
            </a:pPr>
            <a:r>
              <a:rPr lang="fr-CA" dirty="0" smtClean="0"/>
              <a:t>Son père était bien triste, mais il respecta le désir de son enfant en lui donnant l’argent.</a:t>
            </a:r>
            <a:endParaRPr lang="fr-CA"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e fils perdu.jpg"/>
          <p:cNvPicPr>
            <a:picLocks noChangeAspect="1"/>
          </p:cNvPicPr>
          <p:nvPr/>
        </p:nvPicPr>
        <p:blipFill>
          <a:blip r:embed="rId2" cstate="print"/>
          <a:stretch>
            <a:fillRect/>
          </a:stretch>
        </p:blipFill>
        <p:spPr>
          <a:xfrm>
            <a:off x="0" y="0"/>
            <a:ext cx="9144000" cy="6409047"/>
          </a:xfrm>
          <a:prstGeom prst="rect">
            <a:avLst/>
          </a:prstGeom>
        </p:spPr>
      </p:pic>
      <p:sp>
        <p:nvSpPr>
          <p:cNvPr id="3" name="Espace réservé du contenu 2"/>
          <p:cNvSpPr>
            <a:spLocks noGrp="1"/>
          </p:cNvSpPr>
          <p:nvPr>
            <p:ph idx="1"/>
          </p:nvPr>
        </p:nvSpPr>
        <p:spPr>
          <a:xfrm>
            <a:off x="0" y="4117706"/>
            <a:ext cx="9144000" cy="2740294"/>
          </a:xfrm>
          <a:solidFill>
            <a:schemeClr val="accent2">
              <a:lumMod val="60000"/>
              <a:lumOff val="40000"/>
              <a:alpha val="90000"/>
            </a:schemeClr>
          </a:solidFill>
        </p:spPr>
        <p:txBody>
          <a:bodyPr>
            <a:normAutofit/>
          </a:bodyPr>
          <a:lstStyle/>
          <a:p>
            <a:pPr>
              <a:buNone/>
            </a:pPr>
            <a:r>
              <a:rPr lang="fr-CA" dirty="0" smtClean="0"/>
              <a:t>Le jeune fils partit pour un pays loin de chez lui. Il ne s’amusa pas très longtemps; car il avait vite tout dépensé l’argent de son héritage.</a:t>
            </a:r>
          </a:p>
          <a:p>
            <a:pPr>
              <a:buNone/>
            </a:pPr>
            <a:r>
              <a:rPr lang="fr-CA" dirty="0" smtClean="0"/>
              <a:t>Il lui fallut trouver du travail, car il était dans le besoin. Il se fit engager chez un éleveur de porcs. </a:t>
            </a:r>
            <a:endParaRPr lang="fr-CA"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4143380"/>
            <a:ext cx="9144000" cy="2714620"/>
          </a:xfrm>
          <a:solidFill>
            <a:schemeClr val="accent2">
              <a:lumMod val="60000"/>
              <a:lumOff val="40000"/>
              <a:alpha val="90000"/>
            </a:schemeClr>
          </a:solidFill>
        </p:spPr>
        <p:txBody>
          <a:bodyPr>
            <a:normAutofit/>
          </a:bodyPr>
          <a:lstStyle/>
          <a:p>
            <a:pPr>
              <a:buNone/>
            </a:pPr>
            <a:r>
              <a:rPr lang="fr-CA" dirty="0" smtClean="0"/>
              <a:t>Alors qu’il gardait les porcs, il avait tellement faim qu’il aurait voulut manger la nourriture des cochons! En plus, il se sentait vraiment triste.</a:t>
            </a:r>
          </a:p>
        </p:txBody>
      </p:sp>
      <p:pic>
        <p:nvPicPr>
          <p:cNvPr id="5" name="Image 4" descr="Le fils perdu.jpg"/>
          <p:cNvPicPr>
            <a:picLocks noChangeAspect="1"/>
          </p:cNvPicPr>
          <p:nvPr/>
        </p:nvPicPr>
        <p:blipFill>
          <a:blip r:embed="rId2" cstate="print"/>
          <a:stretch>
            <a:fillRect/>
          </a:stretch>
        </p:blipFill>
        <p:spPr>
          <a:xfrm>
            <a:off x="0" y="0"/>
            <a:ext cx="9144000" cy="4159268"/>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Le fils perdu.jpg"/>
          <p:cNvPicPr>
            <a:picLocks noChangeAspect="1"/>
          </p:cNvPicPr>
          <p:nvPr/>
        </p:nvPicPr>
        <p:blipFill>
          <a:blip r:embed="rId2" cstate="print"/>
          <a:stretch>
            <a:fillRect/>
          </a:stretch>
        </p:blipFill>
        <p:spPr>
          <a:xfrm>
            <a:off x="0" y="0"/>
            <a:ext cx="9144000" cy="4159268"/>
          </a:xfrm>
          <a:prstGeom prst="rect">
            <a:avLst/>
          </a:prstGeom>
        </p:spPr>
      </p:pic>
      <p:sp>
        <p:nvSpPr>
          <p:cNvPr id="3" name="Espace réservé du contenu 2"/>
          <p:cNvSpPr>
            <a:spLocks noGrp="1"/>
          </p:cNvSpPr>
          <p:nvPr>
            <p:ph idx="1"/>
          </p:nvPr>
        </p:nvSpPr>
        <p:spPr>
          <a:xfrm>
            <a:off x="0" y="4117706"/>
            <a:ext cx="9144000" cy="2740294"/>
          </a:xfrm>
          <a:solidFill>
            <a:schemeClr val="accent2">
              <a:lumMod val="60000"/>
              <a:lumOff val="40000"/>
              <a:alpha val="90000"/>
            </a:schemeClr>
          </a:solidFill>
        </p:spPr>
        <p:txBody>
          <a:bodyPr>
            <a:normAutofit/>
          </a:bodyPr>
          <a:lstStyle/>
          <a:p>
            <a:pPr>
              <a:buNone/>
            </a:pPr>
            <a:r>
              <a:rPr lang="fr-CA" dirty="0" smtClean="0"/>
              <a:t>« C’est trop bête, se dit-il. Chez moi, j’ai tout ce qu’il me faut. Personne ne meurt de faim. Je dois m’excuser à papa d’avoir tout dépensé son argent. Je ne mérite plus d’être son fils… Il me laissera peut-être travailler pour lui! »</a:t>
            </a:r>
            <a:endParaRPr lang="fr-CA"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539552" y="5085184"/>
            <a:ext cx="7128792" cy="1362075"/>
          </a:xfrm>
        </p:spPr>
        <p:txBody>
          <a:bodyPr/>
          <a:lstStyle/>
          <a:p>
            <a:r>
              <a:rPr lang="fr-CA" dirty="0" smtClean="0"/>
              <a:t>4- Sur la route du pardon…</a:t>
            </a:r>
            <a:endParaRPr lang="fr-CA" dirty="0"/>
          </a:p>
        </p:txBody>
      </p:sp>
      <p:pic>
        <p:nvPicPr>
          <p:cNvPr id="7" name="Image 6"/>
          <p:cNvPicPr>
            <a:picLocks noChangeAspect="1"/>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xmlns="" val="0"/>
              </a:ext>
            </a:extLst>
          </a:blip>
          <a:stretch>
            <a:fillRect/>
          </a:stretch>
        </p:blipFill>
        <p:spPr>
          <a:xfrm>
            <a:off x="6588224" y="1772816"/>
            <a:ext cx="2022904" cy="3287864"/>
          </a:xfrm>
          <a:prstGeom prst="round2DiagRect">
            <a:avLst>
              <a:gd name="adj1" fmla="val 16667"/>
              <a:gd name="adj2" fmla="val 0"/>
            </a:avLst>
          </a:prstGeom>
          <a:ln w="88900" cap="sq">
            <a:solidFill>
              <a:schemeClr val="tx2"/>
            </a:solidFill>
            <a:miter lim="800000"/>
          </a:ln>
          <a:effectLst>
            <a:outerShdw blurRad="254000" algn="tl" rotWithShape="0">
              <a:srgbClr val="000000">
                <a:alpha val="43000"/>
              </a:srgbClr>
            </a:outerShdw>
            <a:softEdge rad="63500"/>
          </a:effectLst>
        </p:spPr>
      </p:pic>
      <p:pic>
        <p:nvPicPr>
          <p:cNvPr id="2050" name="Picture 2" descr="Résultats de recherche d'images pour « empreintes de pas »"/>
          <p:cNvPicPr>
            <a:picLocks noChangeAspect="1" noChangeArrowheads="1"/>
          </p:cNvPicPr>
          <p:nvPr/>
        </p:nvPicPr>
        <p:blipFill>
          <a:blip r:embed="rId4" cstate="print"/>
          <a:srcRect/>
          <a:stretch>
            <a:fillRect/>
          </a:stretch>
        </p:blipFill>
        <p:spPr bwMode="auto">
          <a:xfrm>
            <a:off x="467544" y="620688"/>
            <a:ext cx="5381948" cy="3573016"/>
          </a:xfrm>
          <a:prstGeom prst="rect">
            <a:avLst/>
          </a:prstGeom>
          <a:ln>
            <a:noFill/>
          </a:ln>
          <a:effectLst>
            <a:softEdge rad="112500"/>
          </a:effectLst>
        </p:spPr>
      </p:pic>
    </p:spTree>
    <p:extLst>
      <p:ext uri="{BB962C8B-B14F-4D97-AF65-F5344CB8AC3E}">
        <p14:creationId xmlns:p14="http://schemas.microsoft.com/office/powerpoint/2010/main" xmlns="" val="35997044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Le fils perdu.jpg"/>
          <p:cNvPicPr>
            <a:picLocks noChangeAspect="1"/>
          </p:cNvPicPr>
          <p:nvPr/>
        </p:nvPicPr>
        <p:blipFill>
          <a:blip r:embed="rId2" cstate="print"/>
          <a:stretch>
            <a:fillRect/>
          </a:stretch>
        </p:blipFill>
        <p:spPr>
          <a:xfrm>
            <a:off x="0" y="0"/>
            <a:ext cx="9144000" cy="4159268"/>
          </a:xfrm>
          <a:prstGeom prst="rect">
            <a:avLst/>
          </a:prstGeom>
        </p:spPr>
      </p:pic>
      <p:sp>
        <p:nvSpPr>
          <p:cNvPr id="3" name="Espace réservé du contenu 2"/>
          <p:cNvSpPr>
            <a:spLocks noGrp="1"/>
          </p:cNvSpPr>
          <p:nvPr>
            <p:ph idx="1"/>
          </p:nvPr>
        </p:nvSpPr>
        <p:spPr>
          <a:xfrm>
            <a:off x="0" y="4117706"/>
            <a:ext cx="9144000" cy="2740294"/>
          </a:xfrm>
          <a:solidFill>
            <a:schemeClr val="accent2">
              <a:lumMod val="60000"/>
              <a:lumOff val="40000"/>
              <a:alpha val="90000"/>
            </a:schemeClr>
          </a:solidFill>
        </p:spPr>
        <p:txBody>
          <a:bodyPr>
            <a:normAutofit/>
          </a:bodyPr>
          <a:lstStyle/>
          <a:p>
            <a:pPr>
              <a:buNone/>
            </a:pPr>
            <a:r>
              <a:rPr lang="fr-CA" dirty="0" smtClean="0"/>
              <a:t>Pendant ce temps, le père attendait son jeune fils avec espérance. Il regardait au loin à chaque jour, et même plusieurs fois par jour. Mais il ne voyait pas son fils…</a:t>
            </a:r>
          </a:p>
          <a:p>
            <a:pPr>
              <a:buNone/>
            </a:pPr>
            <a:r>
              <a:rPr lang="fr-CA" dirty="0" smtClean="0"/>
              <a:t>Jusqu’au jour où il vit un silhouette au loin. Est-ce lui? </a:t>
            </a:r>
            <a:endParaRPr lang="fr-CA"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Le fils perdu.jpg"/>
          <p:cNvPicPr>
            <a:picLocks noChangeAspect="1"/>
          </p:cNvPicPr>
          <p:nvPr/>
        </p:nvPicPr>
        <p:blipFill>
          <a:blip r:embed="rId2" cstate="print"/>
          <a:stretch>
            <a:fillRect/>
          </a:stretch>
        </p:blipFill>
        <p:spPr>
          <a:xfrm>
            <a:off x="0" y="0"/>
            <a:ext cx="9144000" cy="4159268"/>
          </a:xfrm>
          <a:prstGeom prst="rect">
            <a:avLst/>
          </a:prstGeom>
        </p:spPr>
      </p:pic>
      <p:sp>
        <p:nvSpPr>
          <p:cNvPr id="3" name="Espace réservé du contenu 2"/>
          <p:cNvSpPr>
            <a:spLocks noGrp="1"/>
          </p:cNvSpPr>
          <p:nvPr>
            <p:ph idx="1"/>
          </p:nvPr>
        </p:nvSpPr>
        <p:spPr>
          <a:xfrm>
            <a:off x="0" y="4143380"/>
            <a:ext cx="9144000" cy="2714620"/>
          </a:xfrm>
          <a:solidFill>
            <a:schemeClr val="accent2">
              <a:lumMod val="60000"/>
              <a:lumOff val="40000"/>
              <a:alpha val="90000"/>
            </a:schemeClr>
          </a:solidFill>
        </p:spPr>
        <p:txBody>
          <a:bodyPr>
            <a:normAutofit/>
          </a:bodyPr>
          <a:lstStyle/>
          <a:p>
            <a:pPr>
              <a:buNone/>
            </a:pPr>
            <a:r>
              <a:rPr lang="fr-CA" dirty="0" smtClean="0"/>
              <a:t>Le père le reconnut! C’est mon fils… Il courut à sa rencontre. </a:t>
            </a:r>
          </a:p>
          <a:p>
            <a:pPr>
              <a:buNone/>
            </a:pPr>
            <a:r>
              <a:rPr lang="fr-CA" dirty="0" smtClean="0"/>
              <a:t>Le fils essaya de demander pardon à son père. Mais le père était si heureux qu’il dit à ses serviteurs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Le fils perdu.jpg"/>
          <p:cNvPicPr>
            <a:picLocks noChangeAspect="1"/>
          </p:cNvPicPr>
          <p:nvPr/>
        </p:nvPicPr>
        <p:blipFill>
          <a:blip r:embed="rId2" cstate="print"/>
          <a:stretch>
            <a:fillRect/>
          </a:stretch>
        </p:blipFill>
        <p:spPr>
          <a:xfrm>
            <a:off x="0" y="0"/>
            <a:ext cx="9144000" cy="4159268"/>
          </a:xfrm>
          <a:prstGeom prst="rect">
            <a:avLst/>
          </a:prstGeom>
        </p:spPr>
      </p:pic>
      <p:sp>
        <p:nvSpPr>
          <p:cNvPr id="3" name="Espace réservé du contenu 2"/>
          <p:cNvSpPr>
            <a:spLocks noGrp="1"/>
          </p:cNvSpPr>
          <p:nvPr>
            <p:ph idx="1"/>
          </p:nvPr>
        </p:nvSpPr>
        <p:spPr>
          <a:xfrm>
            <a:off x="0" y="4117706"/>
            <a:ext cx="9144000" cy="2740294"/>
          </a:xfrm>
          <a:solidFill>
            <a:schemeClr val="accent2">
              <a:lumMod val="60000"/>
              <a:lumOff val="40000"/>
              <a:alpha val="90000"/>
            </a:schemeClr>
          </a:solidFill>
        </p:spPr>
        <p:txBody>
          <a:bodyPr>
            <a:normAutofit/>
          </a:bodyPr>
          <a:lstStyle/>
          <a:p>
            <a:pPr>
              <a:buNone/>
            </a:pPr>
            <a:r>
              <a:rPr lang="fr-CA" dirty="0" smtClean="0"/>
              <a:t>« Couvrez-le de mes plus beaux habits, mon garçon est revenu, il faut fêter cela! Je croyais l’avoir perdu, mais je l’ai retrouvé! »</a:t>
            </a:r>
          </a:p>
          <a:p>
            <a:pPr>
              <a:buNone/>
            </a:pPr>
            <a:r>
              <a:rPr lang="fr-CA" dirty="0" smtClean="0"/>
              <a:t>« Qu’est-ce qui se passe? », demanda le grand frère qui arrivait de travailler à la ferme.</a:t>
            </a:r>
            <a:endParaRPr lang="fr-CA"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Le fils perdu.jpg"/>
          <p:cNvPicPr>
            <a:picLocks noChangeAspect="1"/>
          </p:cNvPicPr>
          <p:nvPr/>
        </p:nvPicPr>
        <p:blipFill>
          <a:blip r:embed="rId2" cstate="print"/>
          <a:stretch>
            <a:fillRect/>
          </a:stretch>
        </p:blipFill>
        <p:spPr>
          <a:xfrm>
            <a:off x="0" y="0"/>
            <a:ext cx="9144000" cy="4159268"/>
          </a:xfrm>
          <a:prstGeom prst="rect">
            <a:avLst/>
          </a:prstGeom>
        </p:spPr>
      </p:pic>
      <p:sp>
        <p:nvSpPr>
          <p:cNvPr id="3" name="Espace réservé du contenu 2"/>
          <p:cNvSpPr>
            <a:spLocks noGrp="1"/>
          </p:cNvSpPr>
          <p:nvPr>
            <p:ph idx="1"/>
          </p:nvPr>
        </p:nvSpPr>
        <p:spPr>
          <a:xfrm>
            <a:off x="0" y="3929066"/>
            <a:ext cx="9358346" cy="3071834"/>
          </a:xfrm>
          <a:solidFill>
            <a:schemeClr val="accent2">
              <a:lumMod val="60000"/>
              <a:lumOff val="40000"/>
              <a:alpha val="90000"/>
            </a:schemeClr>
          </a:solidFill>
        </p:spPr>
        <p:txBody>
          <a:bodyPr>
            <a:normAutofit fontScale="92500" lnSpcReduction="20000"/>
          </a:bodyPr>
          <a:lstStyle/>
          <a:p>
            <a:pPr>
              <a:buNone/>
            </a:pPr>
            <a:r>
              <a:rPr lang="fr-CA" dirty="0" smtClean="0"/>
              <a:t>« C’est ton jeune frère qui est revenu… Et ton père a organisé une fête pour lui, pour son retour! »</a:t>
            </a:r>
          </a:p>
          <a:p>
            <a:pPr>
              <a:buNone/>
            </a:pPr>
            <a:r>
              <a:rPr lang="fr-CA" dirty="0" smtClean="0"/>
              <a:t>Le grand frère n’était pas tellement content! Et il dit à son père qui avait entendu ses mots…</a:t>
            </a:r>
          </a:p>
          <a:p>
            <a:pPr>
              <a:buNone/>
            </a:pPr>
            <a:r>
              <a:rPr lang="fr-CA" dirty="0" smtClean="0"/>
              <a:t>« Une fête, dis-tu. Cela n’a pas d’allure! Quand </a:t>
            </a:r>
            <a:r>
              <a:rPr lang="fr-CA" b="1" dirty="0" smtClean="0"/>
              <a:t>ton</a:t>
            </a:r>
            <a:r>
              <a:rPr lang="fr-CA" dirty="0" smtClean="0"/>
              <a:t> </a:t>
            </a:r>
            <a:r>
              <a:rPr lang="fr-CA" b="1" dirty="0" smtClean="0"/>
              <a:t>fils</a:t>
            </a:r>
            <a:r>
              <a:rPr lang="fr-CA" dirty="0" smtClean="0"/>
              <a:t> revient après avoir tout dépensé </a:t>
            </a:r>
            <a:r>
              <a:rPr lang="fr-CA" b="1" dirty="0" smtClean="0"/>
              <a:t>ton bien,</a:t>
            </a:r>
            <a:r>
              <a:rPr lang="fr-CA" dirty="0" smtClean="0"/>
              <a:t> tu fais la fête!!! En plus, tu ne m’as jamais fait de fête </a:t>
            </a:r>
            <a:r>
              <a:rPr lang="fr-CA" b="1" dirty="0" smtClean="0"/>
              <a:t>à moi</a:t>
            </a:r>
            <a:r>
              <a:rPr lang="fr-CA" dirty="0" smtClean="0"/>
              <a:t>! »</a:t>
            </a:r>
            <a:endParaRPr lang="fr-CA"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Le fils perdu.jpg"/>
          <p:cNvPicPr>
            <a:picLocks noChangeAspect="1"/>
          </p:cNvPicPr>
          <p:nvPr/>
        </p:nvPicPr>
        <p:blipFill>
          <a:blip r:embed="rId2" cstate="print"/>
          <a:stretch>
            <a:fillRect/>
          </a:stretch>
        </p:blipFill>
        <p:spPr>
          <a:xfrm>
            <a:off x="0" y="0"/>
            <a:ext cx="9144000" cy="4159268"/>
          </a:xfrm>
          <a:prstGeom prst="rect">
            <a:avLst/>
          </a:prstGeom>
        </p:spPr>
      </p:pic>
      <p:sp>
        <p:nvSpPr>
          <p:cNvPr id="3" name="Espace réservé du contenu 2"/>
          <p:cNvSpPr>
            <a:spLocks noGrp="1"/>
          </p:cNvSpPr>
          <p:nvPr>
            <p:ph idx="1"/>
          </p:nvPr>
        </p:nvSpPr>
        <p:spPr>
          <a:xfrm>
            <a:off x="0" y="4117706"/>
            <a:ext cx="9144000" cy="2740294"/>
          </a:xfrm>
          <a:solidFill>
            <a:schemeClr val="accent2">
              <a:lumMod val="60000"/>
              <a:lumOff val="40000"/>
              <a:alpha val="90000"/>
            </a:schemeClr>
          </a:solidFill>
        </p:spPr>
        <p:txBody>
          <a:bodyPr>
            <a:normAutofit/>
          </a:bodyPr>
          <a:lstStyle/>
          <a:p>
            <a:pPr>
              <a:buNone/>
            </a:pPr>
            <a:r>
              <a:rPr lang="fr-CA" dirty="0" smtClean="0"/>
              <a:t>Mais son père lui dit : « Tu sais bien que </a:t>
            </a:r>
            <a:r>
              <a:rPr lang="fr-CA" b="1" dirty="0" smtClean="0"/>
              <a:t>je t’aime</a:t>
            </a:r>
            <a:r>
              <a:rPr lang="fr-CA" dirty="0" smtClean="0"/>
              <a:t>. Ce qui est à moi, tu peux le prendre. Ne boude pas. Il faut être </a:t>
            </a:r>
            <a:r>
              <a:rPr lang="fr-CA" smtClean="0"/>
              <a:t>joyeux aujourd’hui, </a:t>
            </a:r>
            <a:r>
              <a:rPr lang="fr-CA" dirty="0" smtClean="0"/>
              <a:t>car </a:t>
            </a:r>
            <a:r>
              <a:rPr lang="fr-CA" b="1" dirty="0" smtClean="0"/>
              <a:t>ton frère </a:t>
            </a:r>
            <a:r>
              <a:rPr lang="fr-CA" dirty="0" smtClean="0"/>
              <a:t>est revenu. Moi qui croyais l’avoir perdu pour toujours. Mais il est revenu. »</a:t>
            </a:r>
            <a:endParaRPr lang="fr-CA"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ésultats de recherche d'images pour « ? »"/>
          <p:cNvPicPr>
            <a:picLocks noChangeAspect="1" noChangeArrowheads="1"/>
          </p:cNvPicPr>
          <p:nvPr/>
        </p:nvPicPr>
        <p:blipFill>
          <a:blip r:embed="rId4" cstate="print"/>
          <a:srcRect/>
          <a:stretch>
            <a:fillRect/>
          </a:stretch>
        </p:blipFill>
        <p:spPr bwMode="auto">
          <a:xfrm>
            <a:off x="6297952" y="0"/>
            <a:ext cx="2846048" cy="2137699"/>
          </a:xfrm>
          <a:prstGeom prst="rect">
            <a:avLst/>
          </a:prstGeom>
          <a:noFill/>
        </p:spPr>
      </p:pic>
      <p:sp>
        <p:nvSpPr>
          <p:cNvPr id="5" name="Titre 4"/>
          <p:cNvSpPr>
            <a:spLocks noGrp="1"/>
          </p:cNvSpPr>
          <p:nvPr>
            <p:ph type="title"/>
            <p:custDataLst>
              <p:tags r:id="rId1"/>
            </p:custDataLst>
          </p:nvPr>
        </p:nvSpPr>
        <p:spPr>
          <a:xfrm>
            <a:off x="251520" y="332656"/>
            <a:ext cx="6933456" cy="1584176"/>
          </a:xfrm>
        </p:spPr>
        <p:txBody>
          <a:bodyPr>
            <a:normAutofit fontScale="90000"/>
          </a:bodyPr>
          <a:lstStyle/>
          <a:p>
            <a:r>
              <a:rPr lang="fr-CA" b="1" dirty="0" smtClean="0">
                <a:latin typeface="Arial" pitchFamily="34" charset="0"/>
                <a:cs typeface="Arial" pitchFamily="34" charset="0"/>
              </a:rPr>
              <a:t>Questions sur les récits…</a:t>
            </a:r>
            <a:br>
              <a:rPr lang="fr-CA" b="1" dirty="0" smtClean="0">
                <a:latin typeface="Arial" pitchFamily="34" charset="0"/>
                <a:cs typeface="Arial" pitchFamily="34" charset="0"/>
              </a:rPr>
            </a:br>
            <a:r>
              <a:rPr lang="fr-CA" b="1" dirty="0" smtClean="0">
                <a:latin typeface="Arial" pitchFamily="34" charset="0"/>
                <a:cs typeface="Arial" pitchFamily="34" charset="0"/>
              </a:rPr>
              <a:t>(</a:t>
            </a:r>
            <a:r>
              <a:rPr lang="fr-CA" sz="2800" b="1" dirty="0" smtClean="0">
                <a:latin typeface="Arial" pitchFamily="34" charset="0"/>
                <a:cs typeface="Arial" pitchFamily="34" charset="0"/>
              </a:rPr>
              <a:t>La brebis égarée et le fils perdu</a:t>
            </a:r>
            <a:r>
              <a:rPr lang="fr-CA" b="1" dirty="0" smtClean="0">
                <a:latin typeface="Arial" pitchFamily="34" charset="0"/>
                <a:cs typeface="Arial" pitchFamily="34" charset="0"/>
              </a:rPr>
              <a:t>)</a:t>
            </a:r>
            <a:endParaRPr lang="fr-CA" b="1" dirty="0">
              <a:latin typeface="Arial" pitchFamily="34" charset="0"/>
              <a:cs typeface="Arial" pitchFamily="34" charset="0"/>
            </a:endParaRPr>
          </a:p>
        </p:txBody>
      </p:sp>
      <p:sp>
        <p:nvSpPr>
          <p:cNvPr id="6" name="Espace réservé du contenu 5"/>
          <p:cNvSpPr>
            <a:spLocks noGrp="1"/>
          </p:cNvSpPr>
          <p:nvPr>
            <p:ph idx="1"/>
            <p:custDataLst>
              <p:tags r:id="rId2"/>
            </p:custDataLst>
          </p:nvPr>
        </p:nvSpPr>
        <p:spPr>
          <a:xfrm>
            <a:off x="0" y="1988840"/>
            <a:ext cx="9144000" cy="4869160"/>
          </a:xfrm>
        </p:spPr>
        <p:txBody>
          <a:bodyPr>
            <a:normAutofit/>
          </a:bodyPr>
          <a:lstStyle/>
          <a:p>
            <a:pPr marL="0" indent="0">
              <a:lnSpc>
                <a:spcPct val="150000"/>
              </a:lnSpc>
              <a:buNone/>
            </a:pPr>
            <a:r>
              <a:rPr lang="fr-CA" dirty="0" smtClean="0"/>
              <a:t>5- Selon toi, est-ce qu’il y a des liens entre ces deux histoires que Jésus raconte? </a:t>
            </a:r>
          </a:p>
          <a:p>
            <a:pPr marL="0" indent="0">
              <a:lnSpc>
                <a:spcPct val="150000"/>
              </a:lnSpc>
              <a:buNone/>
            </a:pPr>
            <a:r>
              <a:rPr lang="fr-CA" dirty="0" smtClean="0"/>
              <a:t>- Quels liens? (ex. : le berger et le père, la brebis égarée et le fils  perdu…)</a:t>
            </a:r>
          </a:p>
          <a:p>
            <a:pPr marL="0" indent="0">
              <a:buNone/>
            </a:pPr>
            <a:endParaRPr lang="fr-CA" sz="2800" dirty="0" smtClean="0"/>
          </a:p>
        </p:txBody>
      </p:sp>
    </p:spTree>
    <p:extLst>
      <p:ext uri="{BB962C8B-B14F-4D97-AF65-F5344CB8AC3E}">
        <p14:creationId xmlns:p14="http://schemas.microsoft.com/office/powerpoint/2010/main" xmlns="" val="34208500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ésultats de recherche d'images pour « ? »"/>
          <p:cNvPicPr>
            <a:picLocks noChangeAspect="1" noChangeArrowheads="1"/>
          </p:cNvPicPr>
          <p:nvPr/>
        </p:nvPicPr>
        <p:blipFill>
          <a:blip r:embed="rId4" cstate="print"/>
          <a:srcRect/>
          <a:stretch>
            <a:fillRect/>
          </a:stretch>
        </p:blipFill>
        <p:spPr bwMode="auto">
          <a:xfrm>
            <a:off x="6297952" y="0"/>
            <a:ext cx="2846048" cy="2137699"/>
          </a:xfrm>
          <a:prstGeom prst="rect">
            <a:avLst/>
          </a:prstGeom>
          <a:noFill/>
        </p:spPr>
      </p:pic>
      <p:sp>
        <p:nvSpPr>
          <p:cNvPr id="5" name="Titre 4"/>
          <p:cNvSpPr>
            <a:spLocks noGrp="1"/>
          </p:cNvSpPr>
          <p:nvPr>
            <p:ph type="title"/>
            <p:custDataLst>
              <p:tags r:id="rId1"/>
            </p:custDataLst>
          </p:nvPr>
        </p:nvSpPr>
        <p:spPr>
          <a:xfrm>
            <a:off x="251520" y="332656"/>
            <a:ext cx="6933456" cy="1143000"/>
          </a:xfrm>
        </p:spPr>
        <p:txBody>
          <a:bodyPr>
            <a:normAutofit/>
          </a:bodyPr>
          <a:lstStyle/>
          <a:p>
            <a:r>
              <a:rPr lang="fr-CA" b="1" dirty="0" smtClean="0"/>
              <a:t>Questions sur les récits…</a:t>
            </a:r>
            <a:endParaRPr lang="fr-CA" b="1" dirty="0"/>
          </a:p>
        </p:txBody>
      </p:sp>
      <p:sp>
        <p:nvSpPr>
          <p:cNvPr id="6" name="Espace réservé du contenu 5"/>
          <p:cNvSpPr>
            <a:spLocks noGrp="1"/>
          </p:cNvSpPr>
          <p:nvPr>
            <p:ph idx="1"/>
            <p:custDataLst>
              <p:tags r:id="rId2"/>
            </p:custDataLst>
          </p:nvPr>
        </p:nvSpPr>
        <p:spPr>
          <a:xfrm>
            <a:off x="0" y="1988840"/>
            <a:ext cx="9144000" cy="4869160"/>
          </a:xfrm>
        </p:spPr>
        <p:txBody>
          <a:bodyPr>
            <a:normAutofit/>
          </a:bodyPr>
          <a:lstStyle/>
          <a:p>
            <a:pPr marL="0" indent="0">
              <a:buNone/>
            </a:pPr>
            <a:r>
              <a:rPr lang="fr-CA" dirty="0" smtClean="0"/>
              <a:t>6- Est-ce qu’il y a des différences entre ces récits?</a:t>
            </a:r>
          </a:p>
          <a:p>
            <a:pPr marL="0" indent="0">
              <a:buNone/>
            </a:pPr>
            <a:endParaRPr lang="fr-CA" dirty="0"/>
          </a:p>
          <a:p>
            <a:pPr marL="0" indent="0">
              <a:buNone/>
            </a:pPr>
            <a:r>
              <a:rPr lang="fr-CA" dirty="0" smtClean="0"/>
              <a:t>7- Quelles sont les actions posées par chacun des personnages de ces récits (Père, Berger, fils, brebis, etc.)?</a:t>
            </a:r>
          </a:p>
          <a:p>
            <a:pPr marL="0" indent="0">
              <a:buNone/>
            </a:pPr>
            <a:endParaRPr lang="fr-CA" sz="2800" dirty="0" smtClean="0"/>
          </a:p>
        </p:txBody>
      </p:sp>
    </p:spTree>
    <p:extLst>
      <p:ext uri="{BB962C8B-B14F-4D97-AF65-F5344CB8AC3E}">
        <p14:creationId xmlns:p14="http://schemas.microsoft.com/office/powerpoint/2010/main" xmlns="" val="34208500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Théo Triste 2.jpg"/>
          <p:cNvPicPr>
            <a:picLocks noChangeAspect="1"/>
          </p:cNvPicPr>
          <p:nvPr/>
        </p:nvPicPr>
        <p:blipFill>
          <a:blip r:embed="rId4" cstate="print"/>
          <a:stretch>
            <a:fillRect/>
          </a:stretch>
        </p:blipFill>
        <p:spPr>
          <a:xfrm>
            <a:off x="2571736" y="5072074"/>
            <a:ext cx="590639" cy="1564942"/>
          </a:xfrm>
          <a:prstGeom prst="rect">
            <a:avLst/>
          </a:prstGeom>
        </p:spPr>
      </p:pic>
      <p:sp>
        <p:nvSpPr>
          <p:cNvPr id="6" name="Rectangle à coins arrondis 5"/>
          <p:cNvSpPr/>
          <p:nvPr>
            <p:custDataLst>
              <p:tags r:id="rId1"/>
            </p:custDataLst>
          </p:nvPr>
        </p:nvSpPr>
        <p:spPr>
          <a:xfrm>
            <a:off x="395536" y="404664"/>
            <a:ext cx="4608512" cy="2304256"/>
          </a:xfrm>
          <a:prstGeom prst="wedgeRoundRectCallout">
            <a:avLst>
              <a:gd name="adj1" fmla="val -3144"/>
              <a:gd name="adj2" fmla="val 154274"/>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dirty="0" smtClean="0">
                <a:solidFill>
                  <a:schemeClr val="bg1"/>
                </a:solidFill>
                <a:latin typeface="Arial" pitchFamily="34" charset="0"/>
                <a:cs typeface="Arial" pitchFamily="34" charset="0"/>
              </a:rPr>
              <a:t>Dieu est comme un berger qui cherche sa brebis ou un père qui attend le retour de son enfant…</a:t>
            </a:r>
            <a:endParaRPr lang="fr-CA" sz="2800" b="1" dirty="0">
              <a:solidFill>
                <a:schemeClr val="bg1"/>
              </a:solidFill>
            </a:endParaRPr>
          </a:p>
        </p:txBody>
      </p:sp>
      <p:sp>
        <p:nvSpPr>
          <p:cNvPr id="9" name="Rectangle à coins arrondis 8"/>
          <p:cNvSpPr/>
          <p:nvPr>
            <p:custDataLst>
              <p:tags r:id="rId2"/>
            </p:custDataLst>
          </p:nvPr>
        </p:nvSpPr>
        <p:spPr>
          <a:xfrm>
            <a:off x="4139952" y="2780928"/>
            <a:ext cx="4752528" cy="3096344"/>
          </a:xfrm>
          <a:prstGeom prst="wedgeRoundRectCallout">
            <a:avLst>
              <a:gd name="adj1" fmla="val -66484"/>
              <a:gd name="adj2" fmla="val 28486"/>
              <a:gd name="adj3" fmla="val 1666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dirty="0" smtClean="0">
                <a:solidFill>
                  <a:schemeClr val="bg1"/>
                </a:solidFill>
                <a:latin typeface="Arial" pitchFamily="34" charset="0"/>
                <a:cs typeface="Arial" pitchFamily="34" charset="0"/>
              </a:rPr>
              <a:t>Je sais que Dieu m’aime, car je suis son enfant. </a:t>
            </a:r>
          </a:p>
          <a:p>
            <a:pPr algn="ctr"/>
            <a:r>
              <a:rPr lang="fr-CA" sz="2800" b="1" dirty="0" smtClean="0">
                <a:solidFill>
                  <a:schemeClr val="bg1"/>
                </a:solidFill>
                <a:latin typeface="Arial" pitchFamily="34" charset="0"/>
                <a:cs typeface="Arial" pitchFamily="34" charset="0"/>
              </a:rPr>
              <a:t>Sophie, c’est comme une sœur pour moi.</a:t>
            </a:r>
          </a:p>
          <a:p>
            <a:pPr algn="ctr"/>
            <a:r>
              <a:rPr lang="fr-CA" sz="2800" b="1" dirty="0" smtClean="0">
                <a:solidFill>
                  <a:schemeClr val="bg1"/>
                </a:solidFill>
                <a:latin typeface="Arial" pitchFamily="34" charset="0"/>
                <a:cs typeface="Arial" pitchFamily="34" charset="0"/>
              </a:rPr>
              <a:t>Je l’aime et je veux qu’elle soit encore mon amie.</a:t>
            </a:r>
            <a:endParaRPr lang="fr-CA" sz="2800" b="1" dirty="0">
              <a:solidFill>
                <a:schemeClr val="bg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ésultats de recherche d'images pour « ? »"/>
          <p:cNvPicPr>
            <a:picLocks noChangeAspect="1" noChangeArrowheads="1"/>
          </p:cNvPicPr>
          <p:nvPr/>
        </p:nvPicPr>
        <p:blipFill>
          <a:blip r:embed="rId4" cstate="print"/>
          <a:srcRect/>
          <a:stretch>
            <a:fillRect/>
          </a:stretch>
        </p:blipFill>
        <p:spPr bwMode="auto">
          <a:xfrm>
            <a:off x="6297952" y="0"/>
            <a:ext cx="2846048" cy="2137699"/>
          </a:xfrm>
          <a:prstGeom prst="rect">
            <a:avLst/>
          </a:prstGeom>
          <a:noFill/>
        </p:spPr>
      </p:pic>
      <p:sp>
        <p:nvSpPr>
          <p:cNvPr id="5" name="Titre 4"/>
          <p:cNvSpPr>
            <a:spLocks noGrp="1"/>
          </p:cNvSpPr>
          <p:nvPr>
            <p:ph type="title"/>
            <p:custDataLst>
              <p:tags r:id="rId1"/>
            </p:custDataLst>
          </p:nvPr>
        </p:nvSpPr>
        <p:spPr>
          <a:xfrm>
            <a:off x="251520" y="332656"/>
            <a:ext cx="6933456" cy="1143000"/>
          </a:xfrm>
        </p:spPr>
        <p:txBody>
          <a:bodyPr>
            <a:normAutofit/>
          </a:bodyPr>
          <a:lstStyle/>
          <a:p>
            <a:r>
              <a:rPr lang="fr-CA" b="1" dirty="0" smtClean="0"/>
              <a:t>Questions sur la chicane</a:t>
            </a:r>
            <a:endParaRPr lang="fr-CA" b="1" dirty="0"/>
          </a:p>
        </p:txBody>
      </p:sp>
      <p:sp>
        <p:nvSpPr>
          <p:cNvPr id="6" name="Espace réservé du contenu 5"/>
          <p:cNvSpPr>
            <a:spLocks noGrp="1"/>
          </p:cNvSpPr>
          <p:nvPr>
            <p:ph idx="1"/>
            <p:custDataLst>
              <p:tags r:id="rId2"/>
            </p:custDataLst>
          </p:nvPr>
        </p:nvSpPr>
        <p:spPr>
          <a:xfrm>
            <a:off x="0" y="1988840"/>
            <a:ext cx="9144000" cy="4869160"/>
          </a:xfrm>
        </p:spPr>
        <p:txBody>
          <a:bodyPr>
            <a:normAutofit/>
          </a:bodyPr>
          <a:lstStyle/>
          <a:p>
            <a:pPr marL="0" indent="0">
              <a:buNone/>
            </a:pPr>
            <a:r>
              <a:rPr lang="fr-CA" dirty="0" smtClean="0"/>
              <a:t>8- Pourquoi Théo doit-il demander pardon à Sophie?</a:t>
            </a:r>
          </a:p>
          <a:p>
            <a:pPr marL="0" indent="0">
              <a:buNone/>
            </a:pPr>
            <a:endParaRPr lang="fr-CA" dirty="0" smtClean="0"/>
          </a:p>
          <a:p>
            <a:pPr marL="0" indent="0">
              <a:buNone/>
            </a:pPr>
            <a:r>
              <a:rPr lang="fr-CA" dirty="0" smtClean="0"/>
              <a:t>9- Quel geste Théo doit-il poser pour se réconcilier avec Sophie?</a:t>
            </a:r>
          </a:p>
          <a:p>
            <a:pPr marL="0" indent="0">
              <a:buNone/>
            </a:pPr>
            <a:endParaRPr lang="fr-CA" dirty="0" smtClean="0"/>
          </a:p>
          <a:p>
            <a:pPr marL="0" indent="0">
              <a:buNone/>
            </a:pPr>
            <a:r>
              <a:rPr lang="fr-CA" dirty="0" smtClean="0"/>
              <a:t>10- Quelle personne a aidé Théo de se réconcilier avec Sophie?</a:t>
            </a:r>
          </a:p>
        </p:txBody>
      </p:sp>
    </p:spTree>
    <p:extLst>
      <p:ext uri="{BB962C8B-B14F-4D97-AF65-F5344CB8AC3E}">
        <p14:creationId xmlns:p14="http://schemas.microsoft.com/office/powerpoint/2010/main" xmlns="" val="34208500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custDataLst>
              <p:tags r:id="rId1"/>
            </p:custDataLst>
          </p:nvPr>
        </p:nvPicPr>
        <p:blipFill>
          <a:blip r:embed="rId3" cstate="print">
            <a:extLst>
              <a:ext uri="{28A0092B-C50C-407E-A947-70E740481C1C}">
                <a14:useLocalDpi xmlns:a14="http://schemas.microsoft.com/office/drawing/2010/main" xmlns="" val="0"/>
              </a:ext>
            </a:extLst>
          </a:blip>
          <a:stretch>
            <a:fillRect/>
          </a:stretch>
        </p:blipFill>
        <p:spPr>
          <a:xfrm>
            <a:off x="643073" y="-171400"/>
            <a:ext cx="2880320" cy="3008334"/>
          </a:xfrm>
          <a:effectLst>
            <a:softEdge rad="12700"/>
          </a:effectLst>
        </p:spPr>
      </p:pic>
      <p:sp>
        <p:nvSpPr>
          <p:cNvPr id="8" name="ZoneTexte 7"/>
          <p:cNvSpPr txBox="1"/>
          <p:nvPr/>
        </p:nvSpPr>
        <p:spPr>
          <a:xfrm>
            <a:off x="611560" y="3140968"/>
            <a:ext cx="7560840" cy="3416320"/>
          </a:xfrm>
          <a:prstGeom prst="rect">
            <a:avLst/>
          </a:prstGeom>
          <a:noFill/>
        </p:spPr>
        <p:txBody>
          <a:bodyPr wrap="square" rtlCol="0">
            <a:spAutoFit/>
          </a:bodyPr>
          <a:lstStyle/>
          <a:p>
            <a:r>
              <a:rPr lang="fr-CA" sz="3600" dirty="0" smtClean="0">
                <a:latin typeface="Arial" pitchFamily="34" charset="0"/>
                <a:cs typeface="Arial" pitchFamily="34" charset="0"/>
              </a:rPr>
              <a:t>Qu’est-ce que tu as découvert dans cette catéchèse?</a:t>
            </a:r>
          </a:p>
          <a:p>
            <a:r>
              <a:rPr lang="fr-CA" sz="3600" dirty="0" smtClean="0">
                <a:latin typeface="Arial" pitchFamily="34" charset="0"/>
                <a:cs typeface="Arial" pitchFamily="34" charset="0"/>
              </a:rPr>
              <a:t>Nomme une personne pour qui tu aimerais prier? (</a:t>
            </a:r>
            <a:r>
              <a:rPr lang="fr-CA" sz="2400" dirty="0" smtClean="0">
                <a:latin typeface="Arial" pitchFamily="34" charset="0"/>
                <a:cs typeface="Arial" pitchFamily="34" charset="0"/>
              </a:rPr>
              <a:t>Une personne que tu aimes et/ou une personne que tu n’aimes pas assez</a:t>
            </a:r>
            <a:r>
              <a:rPr lang="fr-CA" sz="3600" dirty="0" smtClean="0">
                <a:latin typeface="Arial" pitchFamily="34" charset="0"/>
                <a:cs typeface="Arial" pitchFamily="34" charset="0"/>
              </a:rPr>
              <a:t>) </a:t>
            </a:r>
          </a:p>
          <a:p>
            <a:r>
              <a:rPr lang="fr-CA" sz="3600" dirty="0" smtClean="0">
                <a:solidFill>
                  <a:srgbClr val="FF0000"/>
                </a:solidFill>
                <a:latin typeface="Arial" pitchFamily="34" charset="0"/>
                <a:cs typeface="Arial" pitchFamily="34" charset="0"/>
              </a:rPr>
              <a:t>(Cela vous servira pour la prière)</a:t>
            </a:r>
            <a:endParaRPr lang="fr-CA" sz="3600" dirty="0">
              <a:solidFill>
                <a:srgbClr val="FF0000"/>
              </a:solidFill>
              <a:latin typeface="Arial" pitchFamily="34" charset="0"/>
              <a:cs typeface="Arial" pitchFamily="34" charset="0"/>
            </a:endParaRPr>
          </a:p>
        </p:txBody>
      </p:sp>
      <p:sp>
        <p:nvSpPr>
          <p:cNvPr id="5" name="ZoneTexte 4"/>
          <p:cNvSpPr txBox="1"/>
          <p:nvPr/>
        </p:nvSpPr>
        <p:spPr>
          <a:xfrm>
            <a:off x="3491880" y="289981"/>
            <a:ext cx="5652120" cy="1384995"/>
          </a:xfrm>
          <a:prstGeom prst="rect">
            <a:avLst/>
          </a:prstGeom>
          <a:noFill/>
        </p:spPr>
        <p:txBody>
          <a:bodyPr wrap="square" rtlCol="0">
            <a:spAutoFit/>
          </a:bodyPr>
          <a:lstStyle/>
          <a:p>
            <a:r>
              <a:rPr lang="fr-CA" sz="2800" dirty="0" smtClean="0">
                <a:solidFill>
                  <a:srgbClr val="FF0000"/>
                </a:solidFill>
                <a:latin typeface="Arial" panose="020B0604020202020204" pitchFamily="34" charset="0"/>
                <a:cs typeface="Arial" panose="020B0604020202020204" pitchFamily="34" charset="0"/>
              </a:rPr>
              <a:t>RAPPEL IMPORTANT :</a:t>
            </a:r>
          </a:p>
          <a:p>
            <a:r>
              <a:rPr lang="fr-CA" sz="2800" dirty="0" smtClean="0">
                <a:solidFill>
                  <a:srgbClr val="FF0000"/>
                </a:solidFill>
                <a:latin typeface="Arial" panose="020B0604020202020204" pitchFamily="34" charset="0"/>
                <a:cs typeface="Arial" panose="020B0604020202020204" pitchFamily="34" charset="0"/>
              </a:rPr>
              <a:t>La démarche se réalise parent-enfant.</a:t>
            </a:r>
          </a:p>
        </p:txBody>
      </p:sp>
    </p:spTree>
    <p:extLst>
      <p:ext uri="{BB962C8B-B14F-4D97-AF65-F5344CB8AC3E}">
        <p14:creationId xmlns:p14="http://schemas.microsoft.com/office/powerpoint/2010/main" xmlns="" val="8953856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descr="Théo Surpris.jpg"/>
          <p:cNvPicPr>
            <a:picLocks noChangeAspect="1"/>
          </p:cNvPicPr>
          <p:nvPr/>
        </p:nvPicPr>
        <p:blipFill>
          <a:blip r:embed="rId3" cstate="print"/>
          <a:stretch>
            <a:fillRect/>
          </a:stretch>
        </p:blipFill>
        <p:spPr>
          <a:xfrm>
            <a:off x="3143240" y="2632506"/>
            <a:ext cx="2027228" cy="4225494"/>
          </a:xfrm>
          <a:prstGeom prst="rect">
            <a:avLst/>
          </a:prstGeom>
        </p:spPr>
      </p:pic>
      <p:pic>
        <p:nvPicPr>
          <p:cNvPr id="11" name="Image 10" descr="Sophie sérieuse.jpg"/>
          <p:cNvPicPr>
            <a:picLocks noChangeAspect="1"/>
          </p:cNvPicPr>
          <p:nvPr/>
        </p:nvPicPr>
        <p:blipFill>
          <a:blip r:embed="rId4" cstate="print"/>
          <a:stretch>
            <a:fillRect/>
          </a:stretch>
        </p:blipFill>
        <p:spPr>
          <a:xfrm>
            <a:off x="928662" y="3286124"/>
            <a:ext cx="1889000" cy="3571876"/>
          </a:xfrm>
          <a:prstGeom prst="rect">
            <a:avLst/>
          </a:prstGeom>
        </p:spPr>
      </p:pic>
      <p:sp>
        <p:nvSpPr>
          <p:cNvPr id="8" name="Pensées 7"/>
          <p:cNvSpPr/>
          <p:nvPr/>
        </p:nvSpPr>
        <p:spPr>
          <a:xfrm>
            <a:off x="5500694" y="0"/>
            <a:ext cx="2808312" cy="3960440"/>
          </a:xfrm>
          <a:prstGeom prst="cloudCallout">
            <a:avLst>
              <a:gd name="adj1" fmla="val -74957"/>
              <a:gd name="adj2" fmla="val 2859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Rectangle à coins arrondis 6"/>
          <p:cNvSpPr/>
          <p:nvPr>
            <p:custDataLst>
              <p:tags r:id="rId1"/>
            </p:custDataLst>
          </p:nvPr>
        </p:nvSpPr>
        <p:spPr>
          <a:xfrm>
            <a:off x="428596" y="428604"/>
            <a:ext cx="4248472" cy="1944216"/>
          </a:xfrm>
          <a:prstGeom prst="wedgeRoundRectCallout">
            <a:avLst>
              <a:gd name="adj1" fmla="val -14650"/>
              <a:gd name="adj2" fmla="val 107483"/>
              <a:gd name="adj3" fmla="val 16667"/>
            </a:avLst>
          </a:prstGeom>
          <a:solidFill>
            <a:srgbClr val="E961D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dirty="0" smtClean="0">
                <a:solidFill>
                  <a:schemeClr val="tx1"/>
                </a:solidFill>
                <a:latin typeface="Arial" pitchFamily="34" charset="0"/>
                <a:cs typeface="Arial" pitchFamily="34" charset="0"/>
              </a:rPr>
              <a:t>Ah Théo! Je n’ai pas le goût de te parler aujourd’hui!!!!</a:t>
            </a:r>
            <a:endParaRPr lang="fr-CA" sz="2800" b="1" dirty="0">
              <a:solidFill>
                <a:schemeClr val="tx1"/>
              </a:solidFill>
              <a:latin typeface="Arial" pitchFamily="34" charset="0"/>
              <a:cs typeface="Arial" pitchFamily="34" charset="0"/>
            </a:endParaRPr>
          </a:p>
        </p:txBody>
      </p:sp>
      <p:pic>
        <p:nvPicPr>
          <p:cNvPr id="13314" name="Picture 2" descr="Image associée"/>
          <p:cNvPicPr>
            <a:picLocks noChangeAspect="1" noChangeArrowheads="1"/>
          </p:cNvPicPr>
          <p:nvPr/>
        </p:nvPicPr>
        <p:blipFill>
          <a:blip r:embed="rId5" cstate="print"/>
          <a:srcRect/>
          <a:stretch>
            <a:fillRect/>
          </a:stretch>
        </p:blipFill>
        <p:spPr bwMode="auto">
          <a:xfrm>
            <a:off x="6000760" y="1071546"/>
            <a:ext cx="1872208" cy="1872208"/>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custDataLst>
              <p:tags r:id="rId1"/>
            </p:custDataLst>
          </p:nvPr>
        </p:nvSpPr>
        <p:spPr>
          <a:xfrm>
            <a:off x="0" y="548680"/>
            <a:ext cx="9144000" cy="1206997"/>
          </a:xfrm>
        </p:spPr>
        <p:txBody>
          <a:bodyPr>
            <a:normAutofit/>
          </a:bodyPr>
          <a:lstStyle/>
          <a:p>
            <a:pPr algn="ctr"/>
            <a:r>
              <a:rPr lang="fr-CA" sz="6000" dirty="0" smtClean="0"/>
              <a:t>Temps d’intériorité</a:t>
            </a:r>
            <a:endParaRPr lang="fr-CA" sz="6000" dirty="0"/>
          </a:p>
        </p:txBody>
      </p:sp>
      <p:sp>
        <p:nvSpPr>
          <p:cNvPr id="7" name="Espace réservé du texte 6"/>
          <p:cNvSpPr>
            <a:spLocks noGrp="1"/>
          </p:cNvSpPr>
          <p:nvPr>
            <p:ph type="body" idx="1"/>
            <p:custDataLst>
              <p:tags r:id="rId2"/>
            </p:custDataLst>
          </p:nvPr>
        </p:nvSpPr>
        <p:spPr>
          <a:xfrm>
            <a:off x="2843808" y="3501008"/>
            <a:ext cx="5904655" cy="2880320"/>
          </a:xfrm>
        </p:spPr>
        <p:txBody>
          <a:bodyPr>
            <a:normAutofit/>
          </a:bodyPr>
          <a:lstStyle/>
          <a:p>
            <a:pPr algn="ctr"/>
            <a:r>
              <a:rPr lang="fr-CA" sz="3200" b="1" dirty="0" smtClean="0">
                <a:solidFill>
                  <a:schemeClr val="tx2">
                    <a:lumMod val="75000"/>
                  </a:schemeClr>
                </a:solidFill>
              </a:rPr>
              <a:t>Aujourd’hui Seigneur, j’ai besoin de te confier…</a:t>
            </a:r>
          </a:p>
          <a:p>
            <a:pPr algn="ctr"/>
            <a:r>
              <a:rPr lang="fr-CA" sz="3200" dirty="0" smtClean="0">
                <a:solidFill>
                  <a:srgbClr val="00B050"/>
                </a:solidFill>
              </a:rPr>
              <a:t>(Ce que tu as besoin de confier à Dieu : une chicane? Une peur? Une difficulté? Une personne?)</a:t>
            </a:r>
          </a:p>
        </p:txBody>
      </p:sp>
      <p:pic>
        <p:nvPicPr>
          <p:cNvPr id="10" name="Picture 3" descr="C:\Documents and Settings\IBM\Local Settings\Temporary Internet Files\Content.IE5\J5J7TTLY\MP900400173[1].jpg"/>
          <p:cNvPicPr>
            <a:picLocks noChangeAspect="1" noChangeArrowheads="1"/>
          </p:cNvPicPr>
          <p:nvPr>
            <p:custDataLst>
              <p:tags r:id="rId3"/>
            </p:custDataLst>
          </p:nvPr>
        </p:nvPicPr>
        <p:blipFill>
          <a:blip r:embed="rId5" cstate="print"/>
          <a:srcRect l="15331" r="13138"/>
          <a:stretch>
            <a:fillRect/>
          </a:stretch>
        </p:blipFill>
        <p:spPr bwMode="auto">
          <a:xfrm>
            <a:off x="0" y="3565356"/>
            <a:ext cx="2650724" cy="3292644"/>
          </a:xfrm>
          <a:prstGeom prst="rect">
            <a:avLst/>
          </a:prstGeom>
          <a:noFill/>
          <a:effectLst>
            <a:softEdge rad="63500"/>
          </a:effectLst>
        </p:spPr>
      </p:pic>
      <p:sp>
        <p:nvSpPr>
          <p:cNvPr id="6" name="ZoneTexte 5"/>
          <p:cNvSpPr txBox="1"/>
          <p:nvPr/>
        </p:nvSpPr>
        <p:spPr>
          <a:xfrm>
            <a:off x="251520" y="1628800"/>
            <a:ext cx="3888432" cy="1200329"/>
          </a:xfrm>
          <a:prstGeom prst="rect">
            <a:avLst/>
          </a:prstGeom>
          <a:noFill/>
        </p:spPr>
        <p:txBody>
          <a:bodyPr wrap="square" rtlCol="0">
            <a:spAutoFit/>
          </a:bodyPr>
          <a:lstStyle/>
          <a:p>
            <a:r>
              <a:rPr lang="fr-CA" sz="2400" dirty="0" smtClean="0">
                <a:solidFill>
                  <a:srgbClr val="FF0000"/>
                </a:solidFill>
                <a:latin typeface="Arial" pitchFamily="34" charset="0"/>
                <a:cs typeface="Arial" pitchFamily="34" charset="0"/>
              </a:rPr>
              <a:t>(Tamisez la lumière et </a:t>
            </a:r>
          </a:p>
          <a:p>
            <a:r>
              <a:rPr lang="fr-CA" sz="2400" dirty="0" smtClean="0">
                <a:solidFill>
                  <a:srgbClr val="FF0000"/>
                </a:solidFill>
                <a:latin typeface="Arial" pitchFamily="34" charset="0"/>
                <a:cs typeface="Arial" pitchFamily="34" charset="0"/>
              </a:rPr>
              <a:t>allumez une chandelle </a:t>
            </a:r>
          </a:p>
          <a:p>
            <a:r>
              <a:rPr lang="fr-CA" sz="2400" dirty="0" smtClean="0">
                <a:solidFill>
                  <a:srgbClr val="FF0000"/>
                </a:solidFill>
                <a:latin typeface="Arial" pitchFamily="34" charset="0"/>
                <a:cs typeface="Arial" pitchFamily="34" charset="0"/>
              </a:rPr>
              <a:t>pour le moment de prière)</a:t>
            </a:r>
            <a:endParaRPr lang="fr-CA" sz="2400"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xmlns="" val="19141361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p:cNvSpPr>
            <a:spLocks noGrp="1"/>
          </p:cNvSpPr>
          <p:nvPr>
            <p:ph type="body" idx="1"/>
            <p:custDataLst>
              <p:tags r:id="rId1"/>
            </p:custDataLst>
          </p:nvPr>
        </p:nvSpPr>
        <p:spPr>
          <a:xfrm>
            <a:off x="2771800" y="2348880"/>
            <a:ext cx="5904655" cy="2736304"/>
          </a:xfrm>
        </p:spPr>
        <p:txBody>
          <a:bodyPr>
            <a:normAutofit/>
          </a:bodyPr>
          <a:lstStyle/>
          <a:p>
            <a:pPr algn="ctr"/>
            <a:r>
              <a:rPr lang="fr-CA" sz="3200" dirty="0" smtClean="0">
                <a:solidFill>
                  <a:srgbClr val="00B050"/>
                </a:solidFill>
              </a:rPr>
              <a:t>Merci Jésus de m’écouter. </a:t>
            </a:r>
          </a:p>
          <a:p>
            <a:pPr algn="ctr"/>
            <a:r>
              <a:rPr lang="fr-CA" sz="3200" dirty="0" smtClean="0">
                <a:solidFill>
                  <a:srgbClr val="00B050"/>
                </a:solidFill>
              </a:rPr>
              <a:t>Lorsque je me suis perdu, que je m’éloigne de l’amour que tu as déposé en moi, je te demande pardon.</a:t>
            </a:r>
            <a:endParaRPr lang="fr-CA" sz="3200" b="1" dirty="0">
              <a:solidFill>
                <a:srgbClr val="00B050"/>
              </a:solidFill>
            </a:endParaRPr>
          </a:p>
        </p:txBody>
      </p:sp>
      <p:pic>
        <p:nvPicPr>
          <p:cNvPr id="4098" name="Picture 2" descr="Résultats de recherche d'images pour « Le pardon de Jésus »"/>
          <p:cNvPicPr>
            <a:picLocks noChangeAspect="1" noChangeArrowheads="1"/>
          </p:cNvPicPr>
          <p:nvPr/>
        </p:nvPicPr>
        <p:blipFill>
          <a:blip r:embed="rId3" cstate="print"/>
          <a:srcRect/>
          <a:stretch>
            <a:fillRect/>
          </a:stretch>
        </p:blipFill>
        <p:spPr bwMode="auto">
          <a:xfrm>
            <a:off x="251520" y="1988840"/>
            <a:ext cx="2736304" cy="3984909"/>
          </a:xfrm>
          <a:prstGeom prst="rect">
            <a:avLst/>
          </a:prstGeom>
          <a:noFill/>
          <a:effectLst>
            <a:softEdge rad="63500"/>
          </a:effectLst>
        </p:spPr>
      </p:pic>
    </p:spTree>
    <p:extLst>
      <p:ext uri="{BB962C8B-B14F-4D97-AF65-F5344CB8AC3E}">
        <p14:creationId xmlns:p14="http://schemas.microsoft.com/office/powerpoint/2010/main" xmlns="" val="19141361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p:cNvSpPr>
            <a:spLocks noGrp="1"/>
          </p:cNvSpPr>
          <p:nvPr>
            <p:ph type="body" idx="1"/>
            <p:custDataLst>
              <p:tags r:id="rId1"/>
            </p:custDataLst>
          </p:nvPr>
        </p:nvSpPr>
        <p:spPr>
          <a:xfrm>
            <a:off x="1547664" y="548680"/>
            <a:ext cx="5904655" cy="1800199"/>
          </a:xfrm>
        </p:spPr>
        <p:txBody>
          <a:bodyPr>
            <a:normAutofit/>
          </a:bodyPr>
          <a:lstStyle/>
          <a:p>
            <a:pPr algn="ctr"/>
            <a:r>
              <a:rPr lang="fr-CA" sz="3200" dirty="0" smtClean="0">
                <a:solidFill>
                  <a:srgbClr val="00B050"/>
                </a:solidFill>
              </a:rPr>
              <a:t>Lorsque je fais du mal aux autres et que je pense seulement à moi, je te demande pardon.</a:t>
            </a:r>
            <a:endParaRPr lang="fr-CA" sz="3200" b="1" dirty="0">
              <a:solidFill>
                <a:srgbClr val="00B050"/>
              </a:solidFill>
            </a:endParaRPr>
          </a:p>
        </p:txBody>
      </p:sp>
      <p:pic>
        <p:nvPicPr>
          <p:cNvPr id="3" name="Picture 2" descr="Résultats de recherche d'images pour « Le pardon de Jésus »"/>
          <p:cNvPicPr>
            <a:picLocks noChangeAspect="1" noChangeArrowheads="1"/>
          </p:cNvPicPr>
          <p:nvPr/>
        </p:nvPicPr>
        <p:blipFill>
          <a:blip r:embed="rId3" cstate="print"/>
          <a:srcRect/>
          <a:stretch>
            <a:fillRect/>
          </a:stretch>
        </p:blipFill>
        <p:spPr bwMode="auto">
          <a:xfrm>
            <a:off x="3059832" y="2492896"/>
            <a:ext cx="2736304" cy="3984909"/>
          </a:xfrm>
          <a:prstGeom prst="rect">
            <a:avLst/>
          </a:prstGeom>
          <a:noFill/>
        </p:spPr>
      </p:pic>
    </p:spTree>
    <p:extLst>
      <p:ext uri="{BB962C8B-B14F-4D97-AF65-F5344CB8AC3E}">
        <p14:creationId xmlns:p14="http://schemas.microsoft.com/office/powerpoint/2010/main" xmlns="" val="19141361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p:cNvSpPr>
            <a:spLocks noGrp="1"/>
          </p:cNvSpPr>
          <p:nvPr>
            <p:ph type="body" idx="1"/>
            <p:custDataLst>
              <p:tags r:id="rId1"/>
            </p:custDataLst>
          </p:nvPr>
        </p:nvSpPr>
        <p:spPr>
          <a:xfrm>
            <a:off x="1691680" y="620688"/>
            <a:ext cx="5904655" cy="2520280"/>
          </a:xfrm>
        </p:spPr>
        <p:txBody>
          <a:bodyPr>
            <a:normAutofit/>
          </a:bodyPr>
          <a:lstStyle/>
          <a:p>
            <a:pPr algn="ctr"/>
            <a:r>
              <a:rPr lang="fr-CA" sz="3200" dirty="0" smtClean="0">
                <a:solidFill>
                  <a:srgbClr val="00B050"/>
                </a:solidFill>
              </a:rPr>
              <a:t>Pour toutes les fois où j’ai manqué d’amour…</a:t>
            </a:r>
            <a:r>
              <a:rPr lang="fr-CA" sz="3200" dirty="0">
                <a:solidFill>
                  <a:srgbClr val="00B050"/>
                </a:solidFill>
              </a:rPr>
              <a:t> </a:t>
            </a:r>
            <a:r>
              <a:rPr lang="fr-CA" sz="3200" dirty="0" smtClean="0">
                <a:solidFill>
                  <a:srgbClr val="00B050"/>
                </a:solidFill>
              </a:rPr>
              <a:t>où j’ai triché, dit des gros mots…</a:t>
            </a:r>
          </a:p>
          <a:p>
            <a:pPr algn="ctr"/>
            <a:r>
              <a:rPr lang="fr-CA" sz="3200" dirty="0" smtClean="0">
                <a:solidFill>
                  <a:srgbClr val="00B050"/>
                </a:solidFill>
              </a:rPr>
              <a:t>je te demande pardon.</a:t>
            </a:r>
          </a:p>
        </p:txBody>
      </p:sp>
      <p:pic>
        <p:nvPicPr>
          <p:cNvPr id="2050" name="Picture 2" descr="Image associée"/>
          <p:cNvPicPr>
            <a:picLocks noChangeAspect="1" noChangeArrowheads="1"/>
          </p:cNvPicPr>
          <p:nvPr/>
        </p:nvPicPr>
        <p:blipFill>
          <a:blip r:embed="rId3" cstate="print"/>
          <a:srcRect/>
          <a:stretch>
            <a:fillRect/>
          </a:stretch>
        </p:blipFill>
        <p:spPr bwMode="auto">
          <a:xfrm>
            <a:off x="2267744" y="3284984"/>
            <a:ext cx="4896544" cy="2754306"/>
          </a:xfrm>
          <a:prstGeom prst="rect">
            <a:avLst/>
          </a:prstGeom>
          <a:noFill/>
        </p:spPr>
      </p:pic>
    </p:spTree>
    <p:extLst>
      <p:ext uri="{BB962C8B-B14F-4D97-AF65-F5344CB8AC3E}">
        <p14:creationId xmlns:p14="http://schemas.microsoft.com/office/powerpoint/2010/main" xmlns="" val="19141361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375756" y="175178"/>
            <a:ext cx="4248472" cy="5486070"/>
          </a:xfrm>
          <a:prstGeom prst="rect">
            <a:avLst/>
          </a:prstGeom>
        </p:spPr>
      </p:pic>
      <p:sp>
        <p:nvSpPr>
          <p:cNvPr id="3" name="ZoneTexte 2"/>
          <p:cNvSpPr txBox="1"/>
          <p:nvPr/>
        </p:nvSpPr>
        <p:spPr>
          <a:xfrm>
            <a:off x="323528" y="5661248"/>
            <a:ext cx="8352928" cy="923330"/>
          </a:xfrm>
          <a:prstGeom prst="rect">
            <a:avLst/>
          </a:prstGeom>
          <a:noFill/>
        </p:spPr>
        <p:txBody>
          <a:bodyPr wrap="square" rtlCol="0">
            <a:spAutoFit/>
          </a:bodyPr>
          <a:lstStyle/>
          <a:p>
            <a:r>
              <a:rPr lang="fr-CA" b="1" dirty="0" smtClean="0">
                <a:solidFill>
                  <a:srgbClr val="FF0000"/>
                </a:solidFill>
                <a:latin typeface="Arial" pitchFamily="34" charset="0"/>
                <a:cs typeface="Arial" pitchFamily="34" charset="0"/>
              </a:rPr>
              <a:t>Prochainement, votre enfant vivra son premier pardon (voir horaire).</a:t>
            </a:r>
          </a:p>
          <a:p>
            <a:r>
              <a:rPr lang="fr-CA" b="1" dirty="0" smtClean="0">
                <a:solidFill>
                  <a:srgbClr val="FF0000"/>
                </a:solidFill>
                <a:latin typeface="Arial" pitchFamily="34" charset="0"/>
                <a:cs typeface="Arial" pitchFamily="34" charset="0"/>
              </a:rPr>
              <a:t>Il est bien de lui rappeler que nous confions à Dieu nos manques d’amour, les situations où nous avons fait du mal aux autres par exprès…</a:t>
            </a:r>
            <a:endParaRPr lang="fr-CA"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xmlns="" val="19141361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Sophie sérieuse.jpg"/>
          <p:cNvPicPr>
            <a:picLocks noChangeAspect="1"/>
          </p:cNvPicPr>
          <p:nvPr/>
        </p:nvPicPr>
        <p:blipFill>
          <a:blip r:embed="rId5" cstate="print"/>
          <a:stretch>
            <a:fillRect/>
          </a:stretch>
        </p:blipFill>
        <p:spPr>
          <a:xfrm>
            <a:off x="357158" y="3286124"/>
            <a:ext cx="1889000" cy="3571876"/>
          </a:xfrm>
          <a:prstGeom prst="rect">
            <a:avLst/>
          </a:prstGeom>
        </p:spPr>
      </p:pic>
      <p:sp>
        <p:nvSpPr>
          <p:cNvPr id="6" name="Rectangle à coins arrondis 5"/>
          <p:cNvSpPr/>
          <p:nvPr>
            <p:custDataLst>
              <p:tags r:id="rId1"/>
            </p:custDataLst>
          </p:nvPr>
        </p:nvSpPr>
        <p:spPr>
          <a:xfrm>
            <a:off x="5072066" y="214290"/>
            <a:ext cx="3872043" cy="2088232"/>
          </a:xfrm>
          <a:prstGeom prst="wedgeRoundRectCallout">
            <a:avLst>
              <a:gd name="adj1" fmla="val -1304"/>
              <a:gd name="adj2" fmla="val 89118"/>
              <a:gd name="adj3" fmla="val 16667"/>
            </a:avLst>
          </a:prstGeom>
          <a:solidFill>
            <a:srgbClr val="3FF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dirty="0" smtClean="0">
                <a:solidFill>
                  <a:schemeClr val="tx1"/>
                </a:solidFill>
                <a:latin typeface="Arial" pitchFamily="34" charset="0"/>
                <a:cs typeface="Arial" pitchFamily="34" charset="0"/>
              </a:rPr>
              <a:t>Mais de quoi tu parles, Sophie???</a:t>
            </a:r>
          </a:p>
          <a:p>
            <a:pPr algn="ctr"/>
            <a:r>
              <a:rPr lang="fr-CA" sz="2800" b="1" dirty="0" smtClean="0">
                <a:solidFill>
                  <a:schemeClr val="tx1"/>
                </a:solidFill>
                <a:latin typeface="Arial" pitchFamily="34" charset="0"/>
                <a:cs typeface="Arial" pitchFamily="34" charset="0"/>
              </a:rPr>
              <a:t>Je n’ai pas dit ton secret…</a:t>
            </a:r>
            <a:endParaRPr lang="fr-CA" sz="2800" dirty="0"/>
          </a:p>
        </p:txBody>
      </p:sp>
      <p:sp>
        <p:nvSpPr>
          <p:cNvPr id="7" name="Rectangle à coins arrondis 6"/>
          <p:cNvSpPr/>
          <p:nvPr>
            <p:custDataLst>
              <p:tags r:id="rId2"/>
            </p:custDataLst>
          </p:nvPr>
        </p:nvSpPr>
        <p:spPr>
          <a:xfrm>
            <a:off x="357158" y="214290"/>
            <a:ext cx="4248472" cy="2160240"/>
          </a:xfrm>
          <a:prstGeom prst="wedgeRoundRectCallout">
            <a:avLst>
              <a:gd name="adj1" fmla="val -26113"/>
              <a:gd name="adj2" fmla="val 100960"/>
              <a:gd name="adj3" fmla="val 16667"/>
            </a:avLst>
          </a:prstGeom>
          <a:solidFill>
            <a:srgbClr val="E961D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dirty="0" smtClean="0">
                <a:solidFill>
                  <a:schemeClr val="tx1"/>
                </a:solidFill>
                <a:latin typeface="Arial" pitchFamily="34" charset="0"/>
                <a:cs typeface="Arial" pitchFamily="34" charset="0"/>
              </a:rPr>
              <a:t>Quand je pense que tu as dit le secret que je t’avais confié… Je ne te dirai plus jamais rien!</a:t>
            </a:r>
            <a:endParaRPr lang="fr-CA" sz="2800" b="1" dirty="0">
              <a:solidFill>
                <a:schemeClr val="tx1"/>
              </a:solidFill>
              <a:latin typeface="Arial" pitchFamily="34" charset="0"/>
              <a:cs typeface="Arial" pitchFamily="34" charset="0"/>
            </a:endParaRPr>
          </a:p>
        </p:txBody>
      </p:sp>
      <p:sp>
        <p:nvSpPr>
          <p:cNvPr id="8" name="Rectangle à coins arrondis 7"/>
          <p:cNvSpPr/>
          <p:nvPr>
            <p:custDataLst>
              <p:tags r:id="rId3"/>
            </p:custDataLst>
          </p:nvPr>
        </p:nvSpPr>
        <p:spPr>
          <a:xfrm>
            <a:off x="3071802" y="3286124"/>
            <a:ext cx="3816424" cy="1440160"/>
          </a:xfrm>
          <a:prstGeom prst="wedgeRoundRectCallout">
            <a:avLst>
              <a:gd name="adj1" fmla="val -68533"/>
              <a:gd name="adj2" fmla="val -28108"/>
              <a:gd name="adj3" fmla="val 16667"/>
            </a:avLst>
          </a:prstGeom>
          <a:solidFill>
            <a:srgbClr val="E961D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dirty="0" smtClean="0">
                <a:solidFill>
                  <a:schemeClr val="tx1"/>
                </a:solidFill>
                <a:latin typeface="Arial" pitchFamily="34" charset="0"/>
                <a:cs typeface="Arial" pitchFamily="34" charset="0"/>
              </a:rPr>
              <a:t>Essaye pas, Claudia me l’a dit! Bon ben j’m’en vais…</a:t>
            </a:r>
            <a:endParaRPr lang="fr-CA" sz="2800" b="1" dirty="0">
              <a:solidFill>
                <a:schemeClr val="tx1"/>
              </a:solidFill>
              <a:latin typeface="Arial" pitchFamily="34" charset="0"/>
              <a:cs typeface="Arial" pitchFamily="34" charset="0"/>
            </a:endParaRPr>
          </a:p>
        </p:txBody>
      </p:sp>
      <p:pic>
        <p:nvPicPr>
          <p:cNvPr id="12" name="Image 11" descr="Théo Triste.jpg"/>
          <p:cNvPicPr>
            <a:picLocks noChangeAspect="1"/>
          </p:cNvPicPr>
          <p:nvPr/>
        </p:nvPicPr>
        <p:blipFill>
          <a:blip r:embed="rId6" cstate="print"/>
          <a:stretch>
            <a:fillRect/>
          </a:stretch>
        </p:blipFill>
        <p:spPr>
          <a:xfrm>
            <a:off x="7215206" y="2714620"/>
            <a:ext cx="1500198" cy="3974884"/>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Image 5" descr="Théo Triste 2.jpg"/>
          <p:cNvPicPr>
            <a:picLocks noChangeAspect="1"/>
          </p:cNvPicPr>
          <p:nvPr/>
        </p:nvPicPr>
        <p:blipFill>
          <a:blip r:embed="rId3" cstate="print"/>
          <a:stretch>
            <a:fillRect/>
          </a:stretch>
        </p:blipFill>
        <p:spPr>
          <a:xfrm>
            <a:off x="357158" y="2643182"/>
            <a:ext cx="1590754" cy="4214818"/>
          </a:xfrm>
          <a:prstGeom prst="rect">
            <a:avLst/>
          </a:prstGeom>
        </p:spPr>
      </p:pic>
      <p:sp>
        <p:nvSpPr>
          <p:cNvPr id="10" name="Rectangle à coins arrondis 9"/>
          <p:cNvSpPr/>
          <p:nvPr>
            <p:custDataLst>
              <p:tags r:id="rId1"/>
            </p:custDataLst>
          </p:nvPr>
        </p:nvSpPr>
        <p:spPr>
          <a:xfrm>
            <a:off x="539552" y="260648"/>
            <a:ext cx="3816424" cy="2376264"/>
          </a:xfrm>
          <a:prstGeom prst="wedgeRoundRectCallout">
            <a:avLst>
              <a:gd name="adj1" fmla="val 473"/>
              <a:gd name="adj2" fmla="val 69584"/>
              <a:gd name="adj3" fmla="val 16667"/>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dirty="0" smtClean="0">
                <a:latin typeface="Arial" pitchFamily="34" charset="0"/>
                <a:cs typeface="Arial" pitchFamily="34" charset="0"/>
              </a:rPr>
              <a:t>Oups!  Je ne me sens pas bien… Ça c’est une grosse tempête!</a:t>
            </a:r>
            <a:endParaRPr lang="fr-CA" sz="2800" b="1" dirty="0">
              <a:latin typeface="Arial" pitchFamily="34" charset="0"/>
              <a:cs typeface="Arial" pitchFamily="34" charset="0"/>
            </a:endParaRPr>
          </a:p>
        </p:txBody>
      </p:sp>
      <p:sp>
        <p:nvSpPr>
          <p:cNvPr id="5" name="Pensées 4"/>
          <p:cNvSpPr/>
          <p:nvPr/>
        </p:nvSpPr>
        <p:spPr>
          <a:xfrm>
            <a:off x="3995936" y="908720"/>
            <a:ext cx="4032448" cy="4032448"/>
          </a:xfrm>
          <a:prstGeom prst="cloudCallout">
            <a:avLst>
              <a:gd name="adj1" fmla="val -97574"/>
              <a:gd name="adj2" fmla="val 1871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14338" name="Picture 2" descr="Image associée"/>
          <p:cNvPicPr>
            <a:picLocks noChangeAspect="1" noChangeArrowheads="1"/>
          </p:cNvPicPr>
          <p:nvPr/>
        </p:nvPicPr>
        <p:blipFill>
          <a:blip r:embed="rId4" cstate="print"/>
          <a:srcRect/>
          <a:stretch>
            <a:fillRect/>
          </a:stretch>
        </p:blipFill>
        <p:spPr bwMode="auto">
          <a:xfrm>
            <a:off x="4860032" y="1412776"/>
            <a:ext cx="2448272" cy="2840920"/>
          </a:xfrm>
          <a:prstGeom prst="rect">
            <a:avLst/>
          </a:prstGeom>
          <a:ln>
            <a:noFill/>
          </a:ln>
          <a:effectLst>
            <a:softEdge rad="112500"/>
          </a:effectLst>
        </p:spPr>
      </p:pic>
    </p:spTree>
    <p:extLst>
      <p:ext uri="{BB962C8B-B14F-4D97-AF65-F5344CB8AC3E}">
        <p14:creationId xmlns:p14="http://schemas.microsoft.com/office/powerpoint/2010/main" xmlns="" val="34208500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ésultats de recherche d'images pour « ? »"/>
          <p:cNvPicPr>
            <a:picLocks noChangeAspect="1" noChangeArrowheads="1"/>
          </p:cNvPicPr>
          <p:nvPr/>
        </p:nvPicPr>
        <p:blipFill>
          <a:blip r:embed="rId4" cstate="print"/>
          <a:srcRect/>
          <a:stretch>
            <a:fillRect/>
          </a:stretch>
        </p:blipFill>
        <p:spPr bwMode="auto">
          <a:xfrm>
            <a:off x="6297952" y="0"/>
            <a:ext cx="2522520" cy="1894693"/>
          </a:xfrm>
          <a:prstGeom prst="rect">
            <a:avLst/>
          </a:prstGeom>
          <a:noFill/>
        </p:spPr>
      </p:pic>
      <p:sp>
        <p:nvSpPr>
          <p:cNvPr id="5" name="Titre 4"/>
          <p:cNvSpPr>
            <a:spLocks noGrp="1"/>
          </p:cNvSpPr>
          <p:nvPr>
            <p:ph type="title"/>
            <p:custDataLst>
              <p:tags r:id="rId1"/>
            </p:custDataLst>
          </p:nvPr>
        </p:nvSpPr>
        <p:spPr>
          <a:xfrm>
            <a:off x="251520" y="332656"/>
            <a:ext cx="6933456" cy="1143000"/>
          </a:xfrm>
        </p:spPr>
        <p:txBody>
          <a:bodyPr>
            <a:normAutofit fontScale="90000"/>
          </a:bodyPr>
          <a:lstStyle/>
          <a:p>
            <a:r>
              <a:rPr lang="fr-CA" b="1" dirty="0" smtClean="0">
                <a:latin typeface="Arial" pitchFamily="34" charset="0"/>
                <a:cs typeface="Arial" pitchFamily="34" charset="0"/>
              </a:rPr>
              <a:t>Questions sur ton expérience…</a:t>
            </a:r>
            <a:endParaRPr lang="fr-CA" b="1" dirty="0">
              <a:latin typeface="Arial" pitchFamily="34" charset="0"/>
              <a:cs typeface="Arial" pitchFamily="34" charset="0"/>
            </a:endParaRPr>
          </a:p>
        </p:txBody>
      </p:sp>
      <p:sp>
        <p:nvSpPr>
          <p:cNvPr id="6" name="Espace réservé du contenu 5"/>
          <p:cNvSpPr>
            <a:spLocks noGrp="1"/>
          </p:cNvSpPr>
          <p:nvPr>
            <p:ph idx="1"/>
            <p:custDataLst>
              <p:tags r:id="rId2"/>
            </p:custDataLst>
          </p:nvPr>
        </p:nvSpPr>
        <p:spPr>
          <a:xfrm>
            <a:off x="-30801" y="1808312"/>
            <a:ext cx="9144000" cy="4869160"/>
          </a:xfrm>
        </p:spPr>
        <p:txBody>
          <a:bodyPr>
            <a:normAutofit fontScale="92500"/>
          </a:bodyPr>
          <a:lstStyle/>
          <a:p>
            <a:pPr marL="0" indent="0">
              <a:lnSpc>
                <a:spcPct val="150000"/>
              </a:lnSpc>
              <a:buNone/>
            </a:pPr>
            <a:r>
              <a:rPr lang="fr-CA" dirty="0" smtClean="0"/>
              <a:t>1- Est-ce que cela t’est déjà arrivé de te chicaner avec un(e) ami(e)?</a:t>
            </a:r>
          </a:p>
          <a:p>
            <a:pPr marL="0" indent="0">
              <a:lnSpc>
                <a:spcPct val="150000"/>
              </a:lnSpc>
              <a:buNone/>
            </a:pPr>
            <a:r>
              <a:rPr lang="fr-CA" dirty="0" smtClean="0"/>
              <a:t>2- Comment as-tu réagi à ce moment? (émotions)</a:t>
            </a:r>
            <a:endParaRPr lang="fr-CA" dirty="0"/>
          </a:p>
          <a:p>
            <a:pPr marL="0" indent="0">
              <a:lnSpc>
                <a:spcPct val="150000"/>
              </a:lnSpc>
              <a:buNone/>
            </a:pPr>
            <a:r>
              <a:rPr lang="fr-CA" dirty="0" smtClean="0"/>
              <a:t>3- Qu’est-ce que tu as fait pour aller mieux? </a:t>
            </a:r>
          </a:p>
          <a:p>
            <a:pPr marL="0" indent="0">
              <a:lnSpc>
                <a:spcPct val="110000"/>
              </a:lnSpc>
              <a:buNone/>
            </a:pPr>
            <a:r>
              <a:rPr lang="fr-CA" dirty="0" smtClean="0"/>
              <a:t>4- Est-ce qu’il y a une personne qui t’a aidé?</a:t>
            </a:r>
          </a:p>
          <a:p>
            <a:pPr marL="0" indent="0">
              <a:lnSpc>
                <a:spcPct val="110000"/>
              </a:lnSpc>
              <a:buNone/>
            </a:pPr>
            <a:r>
              <a:rPr lang="fr-CA" dirty="0" smtClean="0"/>
              <a:t>    - Qui t’a aidé?</a:t>
            </a:r>
          </a:p>
          <a:p>
            <a:pPr marL="0" indent="0">
              <a:lnSpc>
                <a:spcPct val="110000"/>
              </a:lnSpc>
              <a:buNone/>
            </a:pPr>
            <a:r>
              <a:rPr lang="fr-CA" dirty="0" smtClean="0">
                <a:solidFill>
                  <a:srgbClr val="FF0000"/>
                </a:solidFill>
              </a:rPr>
              <a:t>(Inviter le jeune à dessiner la situation dans son cahier)</a:t>
            </a:r>
          </a:p>
          <a:p>
            <a:pPr marL="0" indent="0">
              <a:buNone/>
            </a:pPr>
            <a:endParaRPr lang="fr-CA" sz="2800" dirty="0" smtClean="0"/>
          </a:p>
        </p:txBody>
      </p:sp>
    </p:spTree>
    <p:extLst>
      <p:ext uri="{BB962C8B-B14F-4D97-AF65-F5344CB8AC3E}">
        <p14:creationId xmlns:p14="http://schemas.microsoft.com/office/powerpoint/2010/main" xmlns="" val="34208500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à coins arrondis 9"/>
          <p:cNvSpPr/>
          <p:nvPr>
            <p:custDataLst>
              <p:tags r:id="rId1"/>
            </p:custDataLst>
          </p:nvPr>
        </p:nvSpPr>
        <p:spPr>
          <a:xfrm>
            <a:off x="467544" y="476672"/>
            <a:ext cx="4536504" cy="1368152"/>
          </a:xfrm>
          <a:prstGeom prst="wedgeRoundRectCallout">
            <a:avLst>
              <a:gd name="adj1" fmla="val 23469"/>
              <a:gd name="adj2" fmla="val 237036"/>
              <a:gd name="adj3" fmla="val 16667"/>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dirty="0" smtClean="0">
                <a:latin typeface="Arial" pitchFamily="34" charset="0"/>
                <a:cs typeface="Arial" pitchFamily="34" charset="0"/>
              </a:rPr>
              <a:t>Je me sens tout petit…</a:t>
            </a:r>
          </a:p>
          <a:p>
            <a:pPr algn="ctr"/>
            <a:r>
              <a:rPr lang="fr-CA" sz="2800" b="1" dirty="0" smtClean="0">
                <a:latin typeface="Arial" pitchFamily="34" charset="0"/>
                <a:cs typeface="Arial" pitchFamily="34" charset="0"/>
              </a:rPr>
              <a:t>Qui pourrait m’aider?</a:t>
            </a:r>
            <a:endParaRPr lang="fr-CA" sz="2800" b="1" dirty="0">
              <a:latin typeface="Arial" pitchFamily="34" charset="0"/>
              <a:cs typeface="Arial" pitchFamily="34" charset="0"/>
            </a:endParaRPr>
          </a:p>
        </p:txBody>
      </p:sp>
      <p:sp>
        <p:nvSpPr>
          <p:cNvPr id="4" name="Pensées 3"/>
          <p:cNvSpPr/>
          <p:nvPr/>
        </p:nvSpPr>
        <p:spPr>
          <a:xfrm>
            <a:off x="5148064" y="620688"/>
            <a:ext cx="2376264" cy="3096344"/>
          </a:xfrm>
          <a:prstGeom prst="cloudCallout">
            <a:avLst>
              <a:gd name="adj1" fmla="val -91431"/>
              <a:gd name="adj2" fmla="val 701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b="1" dirty="0" smtClean="0">
                <a:latin typeface="Algerian" pitchFamily="82" charset="0"/>
              </a:rPr>
              <a:t>Jésus</a:t>
            </a:r>
          </a:p>
          <a:p>
            <a:pPr algn="ctr"/>
            <a:endParaRPr lang="fr-CA" dirty="0" smtClean="0"/>
          </a:p>
          <a:p>
            <a:pPr algn="ctr"/>
            <a:endParaRPr lang="fr-CA" dirty="0" smtClean="0"/>
          </a:p>
          <a:p>
            <a:pPr algn="ctr"/>
            <a:endParaRPr lang="fr-CA" dirty="0" smtClean="0"/>
          </a:p>
          <a:p>
            <a:pPr algn="ctr"/>
            <a:endParaRPr lang="fr-CA" dirty="0" smtClean="0"/>
          </a:p>
          <a:p>
            <a:pPr algn="ctr"/>
            <a:endParaRPr lang="fr-CA" dirty="0"/>
          </a:p>
        </p:txBody>
      </p:sp>
      <p:pic>
        <p:nvPicPr>
          <p:cNvPr id="29698" name="Picture 2" descr="Résultats de recherche d'images pour « Jésus relève »"/>
          <p:cNvPicPr>
            <a:picLocks noChangeAspect="1" noChangeArrowheads="1"/>
          </p:cNvPicPr>
          <p:nvPr/>
        </p:nvPicPr>
        <p:blipFill>
          <a:blip r:embed="rId3" cstate="print"/>
          <a:srcRect/>
          <a:stretch>
            <a:fillRect/>
          </a:stretch>
        </p:blipFill>
        <p:spPr bwMode="auto">
          <a:xfrm>
            <a:off x="5652120" y="1700808"/>
            <a:ext cx="1224136" cy="1309236"/>
          </a:xfrm>
          <a:prstGeom prst="rect">
            <a:avLst/>
          </a:prstGeom>
          <a:noFill/>
        </p:spPr>
      </p:pic>
      <p:pic>
        <p:nvPicPr>
          <p:cNvPr id="7" name="Image 6" descr="Théo Triste 2.jpg"/>
          <p:cNvPicPr>
            <a:picLocks noChangeAspect="1"/>
          </p:cNvPicPr>
          <p:nvPr/>
        </p:nvPicPr>
        <p:blipFill>
          <a:blip r:embed="rId4" cstate="print"/>
          <a:stretch>
            <a:fillRect/>
          </a:stretch>
        </p:blipFill>
        <p:spPr>
          <a:xfrm>
            <a:off x="3357554" y="4429132"/>
            <a:ext cx="835816" cy="2214554"/>
          </a:xfrm>
          <a:prstGeom prst="rect">
            <a:avLst/>
          </a:prstGeom>
        </p:spPr>
      </p:pic>
    </p:spTree>
    <p:extLst>
      <p:ext uri="{BB962C8B-B14F-4D97-AF65-F5344CB8AC3E}">
        <p14:creationId xmlns:p14="http://schemas.microsoft.com/office/powerpoint/2010/main" xmlns="" val="34208500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à coins arrondis 8"/>
          <p:cNvSpPr/>
          <p:nvPr>
            <p:custDataLst>
              <p:tags r:id="rId1"/>
            </p:custDataLst>
          </p:nvPr>
        </p:nvSpPr>
        <p:spPr>
          <a:xfrm>
            <a:off x="899592" y="1772816"/>
            <a:ext cx="4680520" cy="2664296"/>
          </a:xfrm>
          <a:prstGeom prst="wedgeRoundRectCallout">
            <a:avLst>
              <a:gd name="adj1" fmla="val 65710"/>
              <a:gd name="adj2" fmla="val 77619"/>
              <a:gd name="adj3" fmla="val 16667"/>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dirty="0" smtClean="0">
                <a:solidFill>
                  <a:schemeClr val="bg1"/>
                </a:solidFill>
              </a:rPr>
              <a:t>Écoutez bien ces deux récits qui peuvent nous aider lorsque l’on s’est chicané avec quelqu’un…</a:t>
            </a:r>
            <a:endParaRPr lang="fr-CA" sz="2800" b="1" dirty="0">
              <a:solidFill>
                <a:schemeClr val="bg1"/>
              </a:solidFill>
            </a:endParaRPr>
          </a:p>
        </p:txBody>
      </p:sp>
      <p:pic>
        <p:nvPicPr>
          <p:cNvPr id="5" name="Image 4" descr="Théo Triste.jpg"/>
          <p:cNvPicPr>
            <a:picLocks noChangeAspect="1"/>
          </p:cNvPicPr>
          <p:nvPr/>
        </p:nvPicPr>
        <p:blipFill>
          <a:blip r:embed="rId3" cstate="print"/>
          <a:stretch>
            <a:fillRect/>
          </a:stretch>
        </p:blipFill>
        <p:spPr>
          <a:xfrm>
            <a:off x="6500826" y="4929198"/>
            <a:ext cx="551459" cy="1461132"/>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Carte Nouveau Testament.jpg"/>
          <p:cNvPicPr>
            <a:picLocks noChangeAspect="1"/>
          </p:cNvPicPr>
          <p:nvPr/>
        </p:nvPicPr>
        <p:blipFill>
          <a:blip r:embed="rId2" cstate="print"/>
          <a:stretch>
            <a:fillRect/>
          </a:stretch>
        </p:blipFill>
        <p:spPr>
          <a:xfrm>
            <a:off x="0" y="714356"/>
            <a:ext cx="9144000" cy="4623052"/>
          </a:xfrm>
          <a:prstGeom prst="rect">
            <a:avLst/>
          </a:prstGeom>
          <a:ln>
            <a:noFill/>
          </a:ln>
          <a:effectLst>
            <a:softEdge rad="112500"/>
          </a:effectLst>
        </p:spPr>
      </p:pic>
      <p:sp>
        <p:nvSpPr>
          <p:cNvPr id="2" name="Titre 1"/>
          <p:cNvSpPr>
            <a:spLocks noGrp="1"/>
          </p:cNvSpPr>
          <p:nvPr>
            <p:ph type="title"/>
          </p:nvPr>
        </p:nvSpPr>
        <p:spPr>
          <a:xfrm>
            <a:off x="0" y="0"/>
            <a:ext cx="9144000" cy="928670"/>
          </a:xfrm>
          <a:solidFill>
            <a:schemeClr val="tx2">
              <a:lumMod val="60000"/>
              <a:lumOff val="40000"/>
              <a:alpha val="60000"/>
            </a:schemeClr>
          </a:solidFill>
        </p:spPr>
        <p:txBody>
          <a:bodyPr>
            <a:normAutofit/>
          </a:bodyPr>
          <a:lstStyle/>
          <a:p>
            <a:r>
              <a:rPr lang="fr-CA" b="1" dirty="0" smtClean="0">
                <a:latin typeface="Arial" pitchFamily="34" charset="0"/>
                <a:cs typeface="Arial" pitchFamily="34" charset="0"/>
              </a:rPr>
              <a:t>La brebis égarée et le fils perdu</a:t>
            </a:r>
            <a:r>
              <a:rPr lang="fr-CA" dirty="0" smtClean="0"/>
              <a:t>.</a:t>
            </a:r>
            <a:endParaRPr lang="fr-CA" dirty="0"/>
          </a:p>
        </p:txBody>
      </p:sp>
      <p:sp>
        <p:nvSpPr>
          <p:cNvPr id="3" name="Espace réservé du contenu 2"/>
          <p:cNvSpPr>
            <a:spLocks noGrp="1"/>
          </p:cNvSpPr>
          <p:nvPr>
            <p:ph idx="1"/>
          </p:nvPr>
        </p:nvSpPr>
        <p:spPr>
          <a:xfrm>
            <a:off x="0" y="4357694"/>
            <a:ext cx="9144000" cy="2714644"/>
          </a:xfrm>
          <a:solidFill>
            <a:schemeClr val="accent3">
              <a:lumMod val="60000"/>
              <a:lumOff val="40000"/>
              <a:alpha val="80000"/>
            </a:schemeClr>
          </a:solidFill>
        </p:spPr>
        <p:txBody>
          <a:bodyPr>
            <a:normAutofit fontScale="92500"/>
          </a:bodyPr>
          <a:lstStyle/>
          <a:p>
            <a:pPr>
              <a:buNone/>
            </a:pPr>
            <a:r>
              <a:rPr lang="fr-CA" dirty="0" smtClean="0"/>
              <a:t>Partout où Jésus allait, il y avait des gens qui le suivaient. Des gens qui agissaient bien. D’autres qui agissaient mal. Alors Jésus se faisait dire : « Jésus est l’ami d’un tas de gens pas bien. Il va à leur fêtes, ce n’est pas bien. »</a:t>
            </a:r>
          </a:p>
          <a:p>
            <a:pPr>
              <a:buNone/>
            </a:pPr>
            <a:r>
              <a:rPr lang="fr-CA" dirty="0" smtClean="0"/>
              <a:t>Alors, Jésus leur raconta ces deux histoires…</a:t>
            </a:r>
            <a:endParaRPr lang="fr-CA"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3"/>
</p:tagLst>
</file>

<file path=ppt/tags/tag16.xml><?xml version="1.0" encoding="utf-8"?>
<p:tagLst xmlns:a="http://schemas.openxmlformats.org/drawingml/2006/main" xmlns:r="http://schemas.openxmlformats.org/officeDocument/2006/relationships" xmlns:p="http://schemas.openxmlformats.org/presentationml/2006/main">
  <p:tag name="NUM" val="3"/>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3"/>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6"/>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3"/>
</p:tagLst>
</file>

<file path=ppt/tags/tag6.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2493</TotalTime>
  <Words>1031</Words>
  <Application>Microsoft Office PowerPoint</Application>
  <PresentationFormat>Affichage à l'écran (4:3)</PresentationFormat>
  <Paragraphs>93</Paragraphs>
  <Slides>34</Slides>
  <Notes>0</Notes>
  <HiddenSlides>0</HiddenSlides>
  <MMClips>0</MMClips>
  <ScaleCrop>false</ScaleCrop>
  <HeadingPairs>
    <vt:vector size="4" baseType="variant">
      <vt:variant>
        <vt:lpstr>Thème</vt:lpstr>
      </vt:variant>
      <vt:variant>
        <vt:i4>1</vt:i4>
      </vt:variant>
      <vt:variant>
        <vt:lpstr>Titres des diapositives</vt:lpstr>
      </vt:variant>
      <vt:variant>
        <vt:i4>34</vt:i4>
      </vt:variant>
    </vt:vector>
  </HeadingPairs>
  <TitlesOfParts>
    <vt:vector size="35" baseType="lpstr">
      <vt:lpstr>Thème Office</vt:lpstr>
      <vt:lpstr>Démarche de préparation à la première des communions.</vt:lpstr>
      <vt:lpstr>4- Sur la route du pardon…</vt:lpstr>
      <vt:lpstr>Diapositive 3</vt:lpstr>
      <vt:lpstr>Diapositive 4</vt:lpstr>
      <vt:lpstr>Diapositive 5</vt:lpstr>
      <vt:lpstr>Questions sur ton expérience…</vt:lpstr>
      <vt:lpstr>Diapositive 7</vt:lpstr>
      <vt:lpstr>Diapositive 8</vt:lpstr>
      <vt:lpstr>La brebis égarée et le fils perdu.</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Questions sur les récits… (La brebis égarée et le fils perdu)</vt:lpstr>
      <vt:lpstr>Questions sur les récits…</vt:lpstr>
      <vt:lpstr>Diapositive 27</vt:lpstr>
      <vt:lpstr>Questions sur la chicane</vt:lpstr>
      <vt:lpstr>Diapositive 29</vt:lpstr>
      <vt:lpstr>Temps d’intériorité</vt:lpstr>
      <vt:lpstr>Diapositive 31</vt:lpstr>
      <vt:lpstr>Diapositive 32</vt:lpstr>
      <vt:lpstr>Diapositive 33</vt:lpstr>
      <vt:lpstr>Diapositive 34</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Démarche de préparation à la première des communions.</dc:title>
  <dc:creator>Steeve Tremblay</dc:creator>
  <cp:lastModifiedBy>Steeve Tremblay</cp:lastModifiedBy>
  <cp:revision>269</cp:revision>
  <dcterms:created xsi:type="dcterms:W3CDTF">2017-03-07T18:51:19Z</dcterms:created>
  <dcterms:modified xsi:type="dcterms:W3CDTF">2022-07-11T18:52:35Z</dcterms:modified>
</cp:coreProperties>
</file>