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handoutMasterIdLst>
    <p:handoutMasterId r:id="rId30"/>
  </p:handoutMasterIdLst>
  <p:sldIdLst>
    <p:sldId id="266" r:id="rId2"/>
    <p:sldId id="260" r:id="rId3"/>
    <p:sldId id="312" r:id="rId4"/>
    <p:sldId id="310" r:id="rId5"/>
    <p:sldId id="324" r:id="rId6"/>
    <p:sldId id="316" r:id="rId7"/>
    <p:sldId id="313" r:id="rId8"/>
    <p:sldId id="315" r:id="rId9"/>
    <p:sldId id="318" r:id="rId10"/>
    <p:sldId id="333" r:id="rId11"/>
    <p:sldId id="317" r:id="rId12"/>
    <p:sldId id="319" r:id="rId13"/>
    <p:sldId id="320" r:id="rId14"/>
    <p:sldId id="321" r:id="rId15"/>
    <p:sldId id="314" r:id="rId16"/>
    <p:sldId id="322" r:id="rId17"/>
    <p:sldId id="325" r:id="rId18"/>
    <p:sldId id="307" r:id="rId19"/>
    <p:sldId id="326" r:id="rId20"/>
    <p:sldId id="328" r:id="rId21"/>
    <p:sldId id="329" r:id="rId22"/>
    <p:sldId id="330" r:id="rId23"/>
    <p:sldId id="331" r:id="rId24"/>
    <p:sldId id="332" r:id="rId25"/>
    <p:sldId id="280" r:id="rId26"/>
    <p:sldId id="284" r:id="rId27"/>
    <p:sldId id="334" r:id="rId28"/>
    <p:sldId id="282" r:id="rId29"/>
  </p:sldIdLst>
  <p:sldSz cx="12192000" cy="6858000"/>
  <p:notesSz cx="6950075" cy="92360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éro" initials="V" lastIdx="12" clrIdx="0">
    <p:extLst>
      <p:ext uri="{19B8F6BF-5375-455C-9EA6-DF929625EA0E}">
        <p15:presenceInfo xmlns:p15="http://schemas.microsoft.com/office/powerpoint/2012/main" xmlns="" userId="Véro" providerId="None"/>
      </p:ext>
    </p:extLst>
  </p:cmAuthor>
  <p:cmAuthor id="2" name="Véronique Côté" initials="VC" lastIdx="1" clrIdx="1">
    <p:extLst>
      <p:ext uri="{19B8F6BF-5375-455C-9EA6-DF929625EA0E}">
        <p15:presenceInfo xmlns:p15="http://schemas.microsoft.com/office/powerpoint/2012/main" xmlns="" userId="bf53ecebbce426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F1DC0157-DE9A-47D6-A87B-FB9BAD6B392B}" type="datetimeFigureOut">
              <a:rPr lang="fr-CA" smtClean="0"/>
              <a:pPr/>
              <a:t>2016-11-23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36768" y="877267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8A8EE50F-7622-4911-BF31-F3B4C7123A31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593152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A5FBF13-6D01-4ECC-8C91-DD95DE04C976}" type="datetimeFigureOut">
              <a:rPr lang="fr-CA" smtClean="0"/>
              <a:pPr/>
              <a:t>2016-11-23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7F50502-CA72-47C2-861D-894AE08C5728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357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BF13-6D01-4ECC-8C91-DD95DE04C976}" type="datetimeFigureOut">
              <a:rPr lang="fr-CA" smtClean="0"/>
              <a:pPr/>
              <a:t>2016-11-23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0502-CA72-47C2-861D-894AE08C5728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435919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BF13-6D01-4ECC-8C91-DD95DE04C976}" type="datetimeFigureOut">
              <a:rPr lang="fr-CA" smtClean="0"/>
              <a:pPr/>
              <a:t>2016-11-23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0502-CA72-47C2-861D-894AE08C5728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784218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BF13-6D01-4ECC-8C91-DD95DE04C976}" type="datetimeFigureOut">
              <a:rPr lang="fr-CA" smtClean="0"/>
              <a:pPr/>
              <a:t>2016-11-23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0502-CA72-47C2-861D-894AE08C572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91351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BF13-6D01-4ECC-8C91-DD95DE04C976}" type="datetimeFigureOut">
              <a:rPr lang="fr-CA" smtClean="0"/>
              <a:pPr/>
              <a:t>2016-11-23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0502-CA72-47C2-861D-894AE08C5728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47346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BF13-6D01-4ECC-8C91-DD95DE04C976}" type="datetimeFigureOut">
              <a:rPr lang="fr-CA" smtClean="0"/>
              <a:pPr/>
              <a:t>2016-11-23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0502-CA72-47C2-861D-894AE08C5728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862156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BF13-6D01-4ECC-8C91-DD95DE04C976}" type="datetimeFigureOut">
              <a:rPr lang="fr-CA" smtClean="0"/>
              <a:pPr/>
              <a:t>2016-11-23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0502-CA72-47C2-861D-894AE08C5728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399975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BF13-6D01-4ECC-8C91-DD95DE04C976}" type="datetimeFigureOut">
              <a:rPr lang="fr-CA" smtClean="0"/>
              <a:pPr/>
              <a:t>2016-11-23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0502-CA72-47C2-861D-894AE08C5728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107737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BF13-6D01-4ECC-8C91-DD95DE04C976}" type="datetimeFigureOut">
              <a:rPr lang="fr-CA" smtClean="0"/>
              <a:pPr/>
              <a:t>2016-11-23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0502-CA72-47C2-861D-894AE08C5728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25410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8518"/>
            <a:ext cx="9905998" cy="1478570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BF13-6D01-4ECC-8C91-DD95DE04C976}" type="datetimeFigureOut">
              <a:rPr lang="fr-CA" smtClean="0"/>
              <a:pPr/>
              <a:t>2016-11-23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0502-CA72-47C2-861D-894AE08C5728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76972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BF13-6D01-4ECC-8C91-DD95DE04C976}" type="datetimeFigureOut">
              <a:rPr lang="fr-CA" smtClean="0"/>
              <a:pPr/>
              <a:t>2016-11-23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0502-CA72-47C2-861D-894AE08C5728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95399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BF13-6D01-4ECC-8C91-DD95DE04C976}" type="datetimeFigureOut">
              <a:rPr lang="fr-CA" smtClean="0"/>
              <a:pPr/>
              <a:t>2016-11-23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0502-CA72-47C2-861D-894AE08C5728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629106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 algn="ctr">
              <a:lnSpc>
                <a:spcPct val="90000"/>
              </a:lnSpc>
              <a:buNone/>
              <a:defRPr sz="28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 algn="ctr">
              <a:lnSpc>
                <a:spcPct val="90000"/>
              </a:lnSpc>
              <a:buNone/>
              <a:defRPr sz="28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BF13-6D01-4ECC-8C91-DD95DE04C976}" type="datetimeFigureOut">
              <a:rPr lang="fr-CA" smtClean="0"/>
              <a:pPr/>
              <a:t>2016-11-23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0502-CA72-47C2-861D-894AE08C5728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157920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480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BF13-6D01-4ECC-8C91-DD95DE04C976}" type="datetimeFigureOut">
              <a:rPr lang="fr-CA" smtClean="0"/>
              <a:pPr/>
              <a:t>2016-11-23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0502-CA72-47C2-861D-894AE08C5728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213754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BF13-6D01-4ECC-8C91-DD95DE04C976}" type="datetimeFigureOut">
              <a:rPr lang="fr-CA" smtClean="0"/>
              <a:pPr/>
              <a:t>2016-11-23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0502-CA72-47C2-861D-894AE08C5728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403824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BF13-6D01-4ECC-8C91-DD95DE04C976}" type="datetimeFigureOut">
              <a:rPr lang="fr-CA" smtClean="0"/>
              <a:pPr/>
              <a:t>2016-11-23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0502-CA72-47C2-861D-894AE08C5728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381708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BF13-6D01-4ECC-8C91-DD95DE04C976}" type="datetimeFigureOut">
              <a:rPr lang="fr-CA" smtClean="0"/>
              <a:pPr/>
              <a:t>2016-11-23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0502-CA72-47C2-861D-894AE08C5728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83748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FBF13-6D01-4ECC-8C91-DD95DE04C976}" type="datetimeFigureOut">
              <a:rPr lang="fr-CA" smtClean="0"/>
              <a:pPr/>
              <a:t>2016-11-23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50502-CA72-47C2-861D-894AE08C5728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3781892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tx1"/>
          </a:solidFill>
          <a:latin typeface="Comic Sans MS" panose="030F0702030302020204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24.xml"/><Relationship Id="rId7" Type="http://schemas.openxmlformats.org/officeDocument/2006/relationships/image" Target="../media/image5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5.gi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30.xml"/><Relationship Id="rId7" Type="http://schemas.openxmlformats.org/officeDocument/2006/relationships/image" Target="../media/image16.jpe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6.jpe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6.jpe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17.png"/><Relationship Id="rId5" Type="http://schemas.openxmlformats.org/officeDocument/2006/relationships/image" Target="../media/image7.wmf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6.jpe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7.png"/><Relationship Id="rId5" Type="http://schemas.openxmlformats.org/officeDocument/2006/relationships/image" Target="../media/image7.wmf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6.jpe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image" Target="../media/image15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20.jpeg"/><Relationship Id="rId4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Réseau </a:t>
            </a:r>
            <a:r>
              <a:rPr lang="fr-CA" dirty="0" smtClean="0"/>
              <a:t>n° 3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sz="2800" dirty="0" err="1" smtClean="0"/>
              <a:t>BranchÉ</a:t>
            </a:r>
            <a:r>
              <a:rPr lang="fr-CA" sz="2800" dirty="0" smtClean="0"/>
              <a:t> </a:t>
            </a:r>
            <a:r>
              <a:rPr lang="fr-CA" sz="2800" dirty="0" smtClean="0"/>
              <a:t>sur Sa Foi</a:t>
            </a:r>
            <a:endParaRPr lang="fr-CA" sz="2800" dirty="0"/>
          </a:p>
        </p:txBody>
      </p:sp>
      <p:pic>
        <p:nvPicPr>
          <p:cNvPr id="5" name="Image 4" descr="reseaux_sociaux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/>
          <a:stretch>
            <a:fillRect/>
          </a:stretch>
        </p:blipFill>
        <p:spPr>
          <a:xfrm rot="20857957">
            <a:off x="501983" y="269369"/>
            <a:ext cx="6096330" cy="381020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8544" y="1908314"/>
            <a:ext cx="2697205" cy="32878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359970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479034"/>
            <a:ext cx="9905998" cy="1478570"/>
          </a:xfrm>
        </p:spPr>
        <p:txBody>
          <a:bodyPr/>
          <a:lstStyle/>
          <a:p>
            <a:r>
              <a:rPr lang="fr-CA" dirty="0" smtClean="0"/>
              <a:t>La croix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2" y="2249487"/>
            <a:ext cx="7576385" cy="3541714"/>
          </a:xfrm>
        </p:spPr>
        <p:txBody>
          <a:bodyPr/>
          <a:lstStyle/>
          <a:p>
            <a:pPr marL="0" indent="0">
              <a:buNone/>
            </a:pPr>
            <a:r>
              <a:rPr lang="fr-CA" dirty="0"/>
              <a:t>Pour nous, les croyants, Jésus est celui qui a annoncé et témoigné de cette vie nouvelle du Royaume de Dieu. </a:t>
            </a:r>
          </a:p>
          <a:p>
            <a:pPr marL="0" indent="0">
              <a:buNone/>
            </a:pPr>
            <a:r>
              <a:rPr lang="fr-CA" dirty="0"/>
              <a:t>Il a donné sa vie pour que nous sachions </a:t>
            </a:r>
            <a:r>
              <a:rPr lang="fr-CA" dirty="0" smtClean="0"/>
              <a:t>que </a:t>
            </a:r>
            <a:r>
              <a:rPr lang="fr-CA" dirty="0"/>
              <a:t>Dieu nous </a:t>
            </a:r>
            <a:r>
              <a:rPr lang="fr-CA" dirty="0" smtClean="0"/>
              <a:t>aime sans condition. Il veut se faire proche de toi.</a:t>
            </a: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4" name="Image 3" descr="2008-01-25 08-03-34_0006.jpg"/>
          <p:cNvPicPr>
            <a:picLocks noGrp="1"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3928" y="1356581"/>
            <a:ext cx="2472656" cy="50442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357090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2008-01-25 08-08-29_0007.jpg"/>
          <p:cNvPicPr>
            <a:picLocks noChangeAspect="1"/>
          </p:cNvPicPr>
          <p:nvPr/>
        </p:nvPicPr>
        <p:blipFill>
          <a:blip r:embed="rId4" cstate="print">
            <a:lum bright="-6000" contrast="12000"/>
          </a:blip>
          <a:srcRect/>
          <a:stretch>
            <a:fillRect/>
          </a:stretch>
        </p:blipFill>
        <p:spPr bwMode="auto">
          <a:xfrm>
            <a:off x="6305370" y="1668872"/>
            <a:ext cx="5229960" cy="35850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635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479034"/>
            <a:ext cx="9905998" cy="1478570"/>
          </a:xfrm>
        </p:spPr>
        <p:txBody>
          <a:bodyPr/>
          <a:lstStyle/>
          <a:p>
            <a:r>
              <a:rPr lang="fr-CA" dirty="0" smtClean="0"/>
              <a:t>Le tombeau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17426" y="1606527"/>
            <a:ext cx="4980419" cy="35417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dirty="0" smtClean="0"/>
              <a:t>Le tombeau de Jésus représente nos :</a:t>
            </a:r>
          </a:p>
          <a:p>
            <a:r>
              <a:rPr lang="fr-CA" dirty="0" smtClean="0"/>
              <a:t>deuils;</a:t>
            </a:r>
          </a:p>
          <a:p>
            <a:r>
              <a:rPr lang="fr-CA" dirty="0" smtClean="0"/>
              <a:t>morts;</a:t>
            </a:r>
          </a:p>
          <a:p>
            <a:r>
              <a:rPr lang="fr-CA" dirty="0" smtClean="0"/>
              <a:t>échecs;</a:t>
            </a:r>
          </a:p>
          <a:p>
            <a:r>
              <a:rPr lang="fr-CA" dirty="0" smtClean="0"/>
              <a:t>etc.</a:t>
            </a:r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70" t="-464" r="29584" b="59320"/>
          <a:stretch/>
        </p:blipFill>
        <p:spPr>
          <a:xfrm flipH="1">
            <a:off x="1303000" y="5483376"/>
            <a:ext cx="1154624" cy="1374624"/>
          </a:xfrm>
          <a:prstGeom prst="rect">
            <a:avLst/>
          </a:prstGeom>
        </p:spPr>
      </p:pic>
      <p:sp>
        <p:nvSpPr>
          <p:cNvPr id="8" name="Rectangle à coins arrondis 7"/>
          <p:cNvSpPr/>
          <p:nvPr>
            <p:custDataLst>
              <p:tags r:id="rId2"/>
            </p:custDataLst>
          </p:nvPr>
        </p:nvSpPr>
        <p:spPr>
          <a:xfrm flipH="1">
            <a:off x="2743194" y="3611880"/>
            <a:ext cx="4169669" cy="2316222"/>
          </a:xfrm>
          <a:prstGeom prst="wedgeRoundRectCallout">
            <a:avLst>
              <a:gd name="adj1" fmla="val 55695"/>
              <a:gd name="adj2" fmla="val 619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800" dirty="0" smtClean="0">
                <a:latin typeface="Comic Sans MS" pitchFamily="66" charset="0"/>
              </a:rPr>
              <a:t>Lorsque nous sommes devant les tombeaux de nos vies, il ne faut pas oublier l’espérance de la résurrection…</a:t>
            </a:r>
          </a:p>
        </p:txBody>
      </p:sp>
    </p:spTree>
    <p:extLst>
      <p:ext uri="{BB962C8B-B14F-4D97-AF65-F5344CB8AC3E}">
        <p14:creationId xmlns:p14="http://schemas.microsoft.com/office/powerpoint/2010/main" xmlns="" val="277056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479034"/>
            <a:ext cx="9905998" cy="1478570"/>
          </a:xfrm>
        </p:spPr>
        <p:txBody>
          <a:bodyPr/>
          <a:lstStyle/>
          <a:p>
            <a:r>
              <a:rPr lang="fr-CA" dirty="0" smtClean="0"/>
              <a:t>La résurrection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4178" y="1839002"/>
            <a:ext cx="6026554" cy="336842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CA" dirty="0" smtClean="0"/>
              <a:t>	Par </a:t>
            </a:r>
            <a:r>
              <a:rPr lang="fr-CA" dirty="0"/>
              <a:t>sa résurrection, </a:t>
            </a:r>
            <a:r>
              <a:rPr lang="fr-CA" dirty="0" smtClean="0"/>
              <a:t>Jésus nous </a:t>
            </a:r>
            <a:r>
              <a:rPr lang="fr-CA" dirty="0"/>
              <a:t>rappelle que nous sommes </a:t>
            </a:r>
            <a:r>
              <a:rPr lang="fr-CA" dirty="0" smtClean="0"/>
              <a:t>faits </a:t>
            </a:r>
            <a:r>
              <a:rPr lang="fr-CA" dirty="0"/>
              <a:t>pour une vie meilleure, plus </a:t>
            </a:r>
            <a:r>
              <a:rPr lang="fr-CA" dirty="0" smtClean="0"/>
              <a:t>grande et </a:t>
            </a:r>
            <a:r>
              <a:rPr lang="fr-CA" dirty="0"/>
              <a:t>plus digne. </a:t>
            </a:r>
            <a:endParaRPr lang="fr-CA" dirty="0" smtClean="0"/>
          </a:p>
          <a:p>
            <a:pPr>
              <a:buNone/>
            </a:pPr>
            <a:r>
              <a:rPr lang="fr-CA" dirty="0"/>
              <a:t>	</a:t>
            </a:r>
            <a:r>
              <a:rPr lang="fr-CA" dirty="0" smtClean="0"/>
              <a:t>Une </a:t>
            </a:r>
            <a:r>
              <a:rPr lang="fr-CA" dirty="0"/>
              <a:t>vie où même la mort n’est pas la fin.</a:t>
            </a:r>
          </a:p>
          <a:p>
            <a:pPr>
              <a:buNone/>
            </a:pPr>
            <a:endParaRPr lang="fr-CA" dirty="0">
              <a:solidFill>
                <a:srgbClr val="FF0000"/>
              </a:solidFill>
            </a:endParaRPr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70" t="-464" r="29584" b="59320"/>
          <a:stretch/>
        </p:blipFill>
        <p:spPr>
          <a:xfrm flipH="1">
            <a:off x="1303000" y="5483376"/>
            <a:ext cx="1154624" cy="1374624"/>
          </a:xfrm>
          <a:prstGeom prst="rect">
            <a:avLst/>
          </a:prstGeom>
        </p:spPr>
      </p:pic>
      <p:sp>
        <p:nvSpPr>
          <p:cNvPr id="8" name="Rectangle à coins arrondis 7"/>
          <p:cNvSpPr/>
          <p:nvPr>
            <p:custDataLst>
              <p:tags r:id="rId2"/>
            </p:custDataLst>
          </p:nvPr>
        </p:nvSpPr>
        <p:spPr>
          <a:xfrm flipH="1">
            <a:off x="2541582" y="5207431"/>
            <a:ext cx="4657380" cy="1131939"/>
          </a:xfrm>
          <a:prstGeom prst="wedgeRoundRectCallout">
            <a:avLst>
              <a:gd name="adj1" fmla="val 55196"/>
              <a:gd name="adj2" fmla="val 647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800" dirty="0" smtClean="0">
                <a:latin typeface="Comic Sans MS" pitchFamily="66" charset="0"/>
              </a:rPr>
              <a:t>C’est ce que nous rappelle le matin de </a:t>
            </a:r>
            <a:r>
              <a:rPr lang="fr-CA" sz="2800" b="1" dirty="0" smtClean="0">
                <a:solidFill>
                  <a:schemeClr val="accent4"/>
                </a:solidFill>
                <a:latin typeface="Comic Sans MS" pitchFamily="66" charset="0"/>
              </a:rPr>
              <a:t>Pâques</a:t>
            </a:r>
            <a:r>
              <a:rPr lang="fr-CA" sz="2800" dirty="0" smtClean="0">
                <a:latin typeface="Comic Sans MS" pitchFamily="66" charset="0"/>
              </a:rPr>
              <a:t>.</a:t>
            </a:r>
          </a:p>
        </p:txBody>
      </p:sp>
      <p:pic>
        <p:nvPicPr>
          <p:cNvPr id="7" name="Image 6" descr="2008-01-25 08-13-55_000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2920" y="1928074"/>
            <a:ext cx="4205045" cy="33088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258761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479034"/>
            <a:ext cx="9905998" cy="1478570"/>
          </a:xfrm>
        </p:spPr>
        <p:txBody>
          <a:bodyPr/>
          <a:lstStyle/>
          <a:p>
            <a:r>
              <a:rPr lang="fr-CA" dirty="0" smtClean="0"/>
              <a:t>Un chemin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5433" y="2497680"/>
            <a:ext cx="6026554" cy="2523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 </a:t>
            </a:r>
            <a:r>
              <a:rPr lang="fr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croix de Jésus nous a ouvert un chemin vers Dieu. </a:t>
            </a:r>
            <a:endParaRPr lang="fr-CA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fr-C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 sa </a:t>
            </a:r>
            <a:r>
              <a:rPr lang="fr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croix, </a:t>
            </a:r>
            <a:r>
              <a:rPr lang="fr-C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ce sont </a:t>
            </a:r>
            <a:r>
              <a:rPr lang="fr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nos </a:t>
            </a:r>
            <a:r>
              <a:rPr lang="fr-C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croix (souffrances) </a:t>
            </a:r>
            <a:r>
              <a:rPr lang="fr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que nous lui offrons. </a:t>
            </a:r>
          </a:p>
        </p:txBody>
      </p:sp>
      <p:pic>
        <p:nvPicPr>
          <p:cNvPr id="9" name="Image 8" descr="2008-01-04 06-43-22_0003.jpg"/>
          <p:cNvPicPr>
            <a:picLocks noChangeAspect="1"/>
          </p:cNvPicPr>
          <p:nvPr/>
        </p:nvPicPr>
        <p:blipFill rotWithShape="1">
          <a:blip r:embed="rId2" cstate="print"/>
          <a:srcRect l="6512" t="1439" b="1439"/>
          <a:stretch/>
        </p:blipFill>
        <p:spPr bwMode="auto">
          <a:xfrm>
            <a:off x="7503903" y="1722954"/>
            <a:ext cx="3302171" cy="45616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225565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256287"/>
            <a:ext cx="9905998" cy="1478570"/>
          </a:xfrm>
        </p:spPr>
        <p:txBody>
          <a:bodyPr/>
          <a:lstStyle/>
          <a:p>
            <a:r>
              <a:rPr lang="fr-CA" dirty="0" smtClean="0"/>
              <a:t>La Clé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4178" y="1839003"/>
            <a:ext cx="7719870" cy="16868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CA" b="1" dirty="0" smtClean="0"/>
              <a:t>	</a:t>
            </a:r>
            <a:r>
              <a:rPr lang="fr-CA" dirty="0" smtClean="0"/>
              <a:t>Jésus </a:t>
            </a:r>
            <a:r>
              <a:rPr lang="fr-CA" dirty="0"/>
              <a:t>nous tend la main pour </a:t>
            </a:r>
            <a:r>
              <a:rPr lang="fr-CA" dirty="0" smtClean="0"/>
              <a:t>que nous </a:t>
            </a:r>
            <a:r>
              <a:rPr lang="fr-CA" dirty="0"/>
              <a:t>retournions vers la lumière. </a:t>
            </a:r>
            <a:endParaRPr lang="fr-CA" dirty="0">
              <a:solidFill>
                <a:srgbClr val="FF0000"/>
              </a:solidFill>
            </a:endParaRPr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10" name="Image 9" descr="2008-01-25 08-28-11_000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8734" y="1328785"/>
            <a:ext cx="2676803" cy="53044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63500"/>
          </a:effectLst>
        </p:spPr>
      </p:pic>
      <p:sp>
        <p:nvSpPr>
          <p:cNvPr id="12" name="Rectangle à coins arrondis 11"/>
          <p:cNvSpPr/>
          <p:nvPr>
            <p:custDataLst>
              <p:tags r:id="rId1"/>
            </p:custDataLst>
          </p:nvPr>
        </p:nvSpPr>
        <p:spPr>
          <a:xfrm flipH="1">
            <a:off x="3666490" y="3525865"/>
            <a:ext cx="3478227" cy="1193369"/>
          </a:xfrm>
          <a:prstGeom prst="wedgeRoundRectCallout">
            <a:avLst>
              <a:gd name="adj1" fmla="val 79421"/>
              <a:gd name="adj2" fmla="val 324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800" dirty="0" smtClean="0">
                <a:latin typeface="Comic Sans MS" pitchFamily="66" charset="0"/>
              </a:rPr>
              <a:t>Jésus est la clé du Royaume de Dieu.</a:t>
            </a:r>
            <a:endParaRPr lang="fr-CA" sz="2800" dirty="0">
              <a:latin typeface="Comic Sans MS" pitchFamily="66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 flipH="1">
            <a:off x="857017" y="3611105"/>
            <a:ext cx="2480291" cy="3092801"/>
            <a:chOff x="7175714" y="1036536"/>
            <a:chExt cx="4651887" cy="5814859"/>
          </a:xfrm>
        </p:grpSpPr>
        <p:pic>
          <p:nvPicPr>
            <p:cNvPr id="14" name="Image 1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75714" y="1036536"/>
              <a:ext cx="4651887" cy="5814859"/>
            </a:xfrm>
            <a:prstGeom prst="rect">
              <a:avLst/>
            </a:prstGeom>
          </p:spPr>
        </p:pic>
        <p:pic>
          <p:nvPicPr>
            <p:cNvPr id="15" name="Image 14" descr="Réseau 1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70500" y="3540658"/>
              <a:ext cx="1250790" cy="806617"/>
            </a:xfrm>
            <a:prstGeom prst="rec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353059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fr-CA" dirty="0">
                <a:latin typeface="Comic Sans MS" panose="030F0702030302020204" pitchFamily="66" charset="0"/>
              </a:rPr>
              <a:t>Prenez maintenant un temps de partage sur </a:t>
            </a:r>
            <a:r>
              <a:rPr lang="fr-CA" dirty="0" smtClean="0">
                <a:latin typeface="Comic Sans MS" panose="030F0702030302020204" pitchFamily="66" charset="0"/>
              </a:rPr>
              <a:t>la question 1.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852" y="1733063"/>
            <a:ext cx="4650915" cy="364321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Rectangle à coins arrondis 4"/>
          <p:cNvSpPr/>
          <p:nvPr>
            <p:custDataLst>
              <p:tags r:id="rId3"/>
            </p:custDataLst>
          </p:nvPr>
        </p:nvSpPr>
        <p:spPr>
          <a:xfrm>
            <a:off x="5075695" y="2396799"/>
            <a:ext cx="3756904" cy="2655648"/>
          </a:xfrm>
          <a:prstGeom prst="wedgeRoundRectCallout">
            <a:avLst>
              <a:gd name="adj1" fmla="val 74897"/>
              <a:gd name="adj2" fmla="val 40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800" dirty="0" smtClean="0">
                <a:latin typeface="Comic Sans MS" pitchFamily="66" charset="0"/>
              </a:rPr>
              <a:t>Tout le monde peut vivre des moments difficiles. </a:t>
            </a:r>
            <a:r>
              <a:rPr lang="fr-CA" sz="2800" dirty="0" smtClean="0">
                <a:latin typeface="Comic Sans MS" pitchFamily="66" charset="0"/>
              </a:rPr>
              <a:t>N’hésite </a:t>
            </a:r>
            <a:r>
              <a:rPr lang="fr-CA" sz="2800" dirty="0" smtClean="0">
                <a:latin typeface="Comic Sans MS" pitchFamily="66" charset="0"/>
              </a:rPr>
              <a:t>pas à les partager avec les gens en qui tu as confiance.</a:t>
            </a:r>
            <a:endParaRPr lang="fr-CA" sz="2800" dirty="0">
              <a:latin typeface="Comic Sans MS" pitchFamily="66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8662120" y="2599839"/>
            <a:ext cx="3130658" cy="3959817"/>
            <a:chOff x="9407407" y="462207"/>
            <a:chExt cx="4651887" cy="5814859"/>
          </a:xfrm>
        </p:grpSpPr>
        <p:pic>
          <p:nvPicPr>
            <p:cNvPr id="7" name="Image 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07407" y="462207"/>
              <a:ext cx="4651887" cy="5814859"/>
            </a:xfrm>
            <a:prstGeom prst="rect">
              <a:avLst/>
            </a:prstGeom>
          </p:spPr>
        </p:pic>
        <p:pic>
          <p:nvPicPr>
            <p:cNvPr id="8" name="Image 7" descr="Réseau 1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027353" y="2966327"/>
              <a:ext cx="1250790" cy="806617"/>
            </a:xfrm>
            <a:prstGeom prst="rec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86017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mystère de la </a:t>
            </a:r>
            <a:br>
              <a:rPr lang="fr-CA" dirty="0" smtClean="0"/>
            </a:br>
            <a:r>
              <a:rPr lang="fr-CA" dirty="0" smtClean="0"/>
              <a:t>Mort-résurrection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dirty="0"/>
              <a:t>L</a:t>
            </a:r>
            <a:r>
              <a:rPr lang="fr-CA" dirty="0" smtClean="0"/>
              <a:t>e </a:t>
            </a:r>
            <a:r>
              <a:rPr lang="fr-CA" dirty="0"/>
              <a:t>mystère de la croix (mort-résurrection) est présent dans chacune des rencontres que Jésus fait dans le nouveau </a:t>
            </a:r>
            <a:r>
              <a:rPr lang="fr-CA" dirty="0" smtClean="0"/>
              <a:t>Testament.</a:t>
            </a:r>
            <a:endParaRPr lang="fr-CA" dirty="0"/>
          </a:p>
          <a:p>
            <a:endParaRPr lang="fr-CA" dirty="0"/>
          </a:p>
        </p:txBody>
      </p:sp>
      <p:sp>
        <p:nvSpPr>
          <p:cNvPr id="6" name="Rectangle à coins arrondis 5"/>
          <p:cNvSpPr/>
          <p:nvPr>
            <p:custDataLst>
              <p:tags r:id="rId1"/>
            </p:custDataLst>
          </p:nvPr>
        </p:nvSpPr>
        <p:spPr>
          <a:xfrm flipH="1">
            <a:off x="2697223" y="3846694"/>
            <a:ext cx="6318759" cy="1424155"/>
          </a:xfrm>
          <a:prstGeom prst="wedgeRoundRectCallout">
            <a:avLst>
              <a:gd name="adj1" fmla="val 63213"/>
              <a:gd name="adj2" fmla="val 157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800" dirty="0">
                <a:latin typeface="Comic Sans MS" panose="030F0702030302020204" pitchFamily="66" charset="0"/>
              </a:rPr>
              <a:t>C’est même une </a:t>
            </a:r>
            <a:r>
              <a:rPr lang="fr-CA" sz="2800" dirty="0" smtClean="0">
                <a:latin typeface="Comic Sans MS" panose="030F0702030302020204" pitchFamily="66" charset="0"/>
              </a:rPr>
              <a:t>clé </a:t>
            </a:r>
            <a:r>
              <a:rPr lang="fr-CA" sz="2800" dirty="0">
                <a:latin typeface="Comic Sans MS" panose="030F0702030302020204" pitchFamily="66" charset="0"/>
              </a:rPr>
              <a:t>pour mieux comprendre de l’intérieur la mission et la personne de Jésus…</a:t>
            </a:r>
          </a:p>
        </p:txBody>
      </p:sp>
      <p:grpSp>
        <p:nvGrpSpPr>
          <p:cNvPr id="7" name="Groupe 6"/>
          <p:cNvGrpSpPr/>
          <p:nvPr/>
        </p:nvGrpSpPr>
        <p:grpSpPr>
          <a:xfrm flipH="1">
            <a:off x="297998" y="3765199"/>
            <a:ext cx="2480291" cy="3092801"/>
            <a:chOff x="7175714" y="1036536"/>
            <a:chExt cx="4651887" cy="5814859"/>
          </a:xfrm>
        </p:grpSpPr>
        <p:pic>
          <p:nvPicPr>
            <p:cNvPr id="8" name="Image 7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75714" y="1036536"/>
              <a:ext cx="4651887" cy="5814859"/>
            </a:xfrm>
            <a:prstGeom prst="rect">
              <a:avLst/>
            </a:prstGeom>
          </p:spPr>
        </p:pic>
        <p:pic>
          <p:nvPicPr>
            <p:cNvPr id="9" name="Image 8" descr="Réseau 1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70500" y="3540658"/>
              <a:ext cx="1250790" cy="806617"/>
            </a:xfrm>
            <a:prstGeom prst="rec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5" name="Image 4" descr="chenille-a-papillon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5696" y="4280454"/>
            <a:ext cx="7260954" cy="214378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xmlns="" val="359345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Prenez votre bible « parole de vie »</a:t>
            </a:r>
            <a:endParaRPr lang="fr-CA" dirty="0"/>
          </a:p>
        </p:txBody>
      </p:sp>
      <p:sp>
        <p:nvSpPr>
          <p:cNvPr id="5" name="Rectangle à coins arrondis 4"/>
          <p:cNvSpPr/>
          <p:nvPr>
            <p:custDataLst>
              <p:tags r:id="rId1"/>
            </p:custDataLst>
          </p:nvPr>
        </p:nvSpPr>
        <p:spPr>
          <a:xfrm>
            <a:off x="3364992" y="2458720"/>
            <a:ext cx="3775502" cy="1343582"/>
          </a:xfrm>
          <a:prstGeom prst="wedgeRoundRectCallout">
            <a:avLst>
              <a:gd name="adj1" fmla="val 63281"/>
              <a:gd name="adj2" fmla="val 1067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800" dirty="0" smtClean="0">
                <a:latin typeface="Comic Sans MS" pitchFamily="66" charset="0"/>
              </a:rPr>
              <a:t>Nous allons vérifier cette clé pour mieux lire la Bible.</a:t>
            </a:r>
            <a:endParaRPr lang="fr-CA" sz="2800" dirty="0">
              <a:latin typeface="Comic Sans MS" pitchFamily="66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6939326" y="3610278"/>
            <a:ext cx="2478994" cy="3055698"/>
            <a:chOff x="9407407" y="462207"/>
            <a:chExt cx="4651887" cy="5814859"/>
          </a:xfrm>
        </p:grpSpPr>
        <p:pic>
          <p:nvPicPr>
            <p:cNvPr id="7" name="Imag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07407" y="462207"/>
              <a:ext cx="4651887" cy="5814859"/>
            </a:xfrm>
            <a:prstGeom prst="rect">
              <a:avLst/>
            </a:prstGeom>
          </p:spPr>
        </p:pic>
        <p:pic>
          <p:nvPicPr>
            <p:cNvPr id="8" name="Image 7" descr="Réseau 1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027353" y="2966327"/>
              <a:ext cx="1250790" cy="806617"/>
            </a:xfrm>
            <a:prstGeom prst="rec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</p:pic>
      </p:grpSp>
      <p:sp>
        <p:nvSpPr>
          <p:cNvPr id="13" name="Espace réservé du texte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474341" y="3973925"/>
            <a:ext cx="7886634" cy="20712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CA" sz="2800" dirty="0"/>
          </a:p>
        </p:txBody>
      </p:sp>
      <p:pic>
        <p:nvPicPr>
          <p:cNvPr id="14" name="Image 13" descr="IMG_20150915_111910.jpg"/>
          <p:cNvPicPr>
            <a:picLocks noChangeAspect="1"/>
          </p:cNvPicPr>
          <p:nvPr/>
        </p:nvPicPr>
        <p:blipFill rotWithShape="1">
          <a:blip r:embed="rId7" cstate="print"/>
          <a:srcRect l="7718" t="9340" r="8282" b="2008"/>
          <a:stretch/>
        </p:blipFill>
        <p:spPr>
          <a:xfrm rot="20419664">
            <a:off x="485381" y="1354690"/>
            <a:ext cx="1977919" cy="2764042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isometricOffAxis2Left"/>
            <a:lightRig rig="threePt" dir="t"/>
          </a:scene3d>
        </p:spPr>
      </p:pic>
      <p:pic>
        <p:nvPicPr>
          <p:cNvPr id="9" name="Image 8" descr="2008-01-25 08-28-11_0009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15390" y="1361487"/>
            <a:ext cx="2676803" cy="53044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296358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récit </a:t>
            </a:r>
            <a:r>
              <a:rPr lang="fr-CA" dirty="0" smtClean="0"/>
              <a:t>de l’évangile de Marc</a:t>
            </a:r>
            <a:endParaRPr lang="fr-CA" dirty="0"/>
          </a:p>
        </p:txBody>
      </p:sp>
      <p:sp>
        <p:nvSpPr>
          <p:cNvPr id="3" name="Rectangle à coins arrondis 2"/>
          <p:cNvSpPr/>
          <p:nvPr>
            <p:custDataLst>
              <p:tags r:id="rId1"/>
            </p:custDataLst>
          </p:nvPr>
        </p:nvSpPr>
        <p:spPr>
          <a:xfrm>
            <a:off x="5525146" y="2216258"/>
            <a:ext cx="4423525" cy="1805553"/>
          </a:xfrm>
          <a:prstGeom prst="wedgeRoundRectCallout">
            <a:avLst>
              <a:gd name="adj1" fmla="val 64469"/>
              <a:gd name="adj2" fmla="val 646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800" dirty="0" smtClean="0">
                <a:latin typeface="Comic Sans MS" pitchFamily="66" charset="0"/>
              </a:rPr>
              <a:t>Lis </a:t>
            </a:r>
            <a:r>
              <a:rPr lang="fr-CA" sz="2800" dirty="0" smtClean="0">
                <a:solidFill>
                  <a:schemeClr val="tx2"/>
                </a:solidFill>
                <a:latin typeface="Comic Sans MS" pitchFamily="66" charset="0"/>
              </a:rPr>
              <a:t>Marc</a:t>
            </a:r>
            <a:r>
              <a:rPr lang="fr-CA" sz="2800" dirty="0" smtClean="0">
                <a:latin typeface="Comic Sans MS" pitchFamily="66" charset="0"/>
              </a:rPr>
              <a:t> </a:t>
            </a:r>
            <a:r>
              <a:rPr lang="fr-CA" sz="2800" dirty="0" smtClean="0">
                <a:solidFill>
                  <a:schemeClr val="accent3"/>
                </a:solidFill>
                <a:latin typeface="Comic Sans MS" pitchFamily="66" charset="0"/>
              </a:rPr>
              <a:t>10</a:t>
            </a:r>
            <a:r>
              <a:rPr lang="fr-CA" sz="2800" dirty="0" smtClean="0">
                <a:latin typeface="Comic Sans MS" pitchFamily="66" charset="0"/>
              </a:rPr>
              <a:t>, </a:t>
            </a:r>
            <a:r>
              <a:rPr lang="fr-CA" sz="2800" dirty="0" smtClean="0">
                <a:solidFill>
                  <a:schemeClr val="bg2"/>
                </a:solidFill>
                <a:latin typeface="Comic Sans MS" pitchFamily="66" charset="0"/>
              </a:rPr>
              <a:t>46-52</a:t>
            </a:r>
            <a:r>
              <a:rPr lang="fr-CA" sz="2800" dirty="0" smtClean="0">
                <a:latin typeface="Comic Sans MS" pitchFamily="66" charset="0"/>
              </a:rPr>
              <a:t>. Cela t’aidera à répondre aux </a:t>
            </a:r>
            <a:r>
              <a:rPr lang="fr-CA" sz="2800" dirty="0">
                <a:latin typeface="Comic Sans MS" pitchFamily="66" charset="0"/>
              </a:rPr>
              <a:t>questions </a:t>
            </a:r>
            <a:r>
              <a:rPr lang="fr-CA" sz="2800" dirty="0" smtClean="0">
                <a:latin typeface="Comic Sans MS" pitchFamily="66" charset="0"/>
              </a:rPr>
              <a:t>2 à 7 de ce « Réseau ».</a:t>
            </a:r>
            <a:endParaRPr lang="fr-CA" sz="2800" dirty="0">
              <a:latin typeface="Comic Sans MS" pitchFamily="66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9252490" y="3060915"/>
            <a:ext cx="3242970" cy="3731687"/>
            <a:chOff x="9407407" y="462207"/>
            <a:chExt cx="4651887" cy="5814859"/>
          </a:xfrm>
        </p:grpSpPr>
        <p:pic>
          <p:nvPicPr>
            <p:cNvPr id="5" name="Image 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07407" y="462207"/>
              <a:ext cx="4651887" cy="5814859"/>
            </a:xfrm>
            <a:prstGeom prst="rect">
              <a:avLst/>
            </a:prstGeom>
          </p:spPr>
        </p:pic>
        <p:pic>
          <p:nvPicPr>
            <p:cNvPr id="6" name="Image 5" descr="Réseau 1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027353" y="2966327"/>
              <a:ext cx="1250790" cy="806617"/>
            </a:xfrm>
            <a:prstGeom prst="rec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417048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Questions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fr-CA" dirty="0" smtClean="0"/>
              <a:t>Où </a:t>
            </a:r>
            <a:r>
              <a:rPr lang="fr-CA" dirty="0"/>
              <a:t>est </a:t>
            </a:r>
            <a:r>
              <a:rPr lang="fr-CA" dirty="0" err="1" smtClean="0"/>
              <a:t>Bartimée</a:t>
            </a:r>
            <a:r>
              <a:rPr lang="fr-CA" dirty="0" smtClean="0"/>
              <a:t> </a:t>
            </a:r>
            <a:r>
              <a:rPr lang="fr-CA" dirty="0"/>
              <a:t>p</a:t>
            </a:r>
            <a:r>
              <a:rPr lang="fr-CA" dirty="0" smtClean="0"/>
              <a:t>ar </a:t>
            </a:r>
            <a:r>
              <a:rPr lang="fr-CA" dirty="0"/>
              <a:t>rapport au chemin</a:t>
            </a:r>
            <a:r>
              <a:rPr lang="fr-CA" dirty="0" smtClean="0"/>
              <a:t> :</a:t>
            </a:r>
          </a:p>
          <a:p>
            <a:pPr marL="971550" lvl="1" indent="-514350">
              <a:buFont typeface="+mj-lt"/>
              <a:buAutoNum type="alphaLcParenR"/>
            </a:pPr>
            <a:r>
              <a:rPr lang="fr-CA" sz="2400" dirty="0" smtClean="0"/>
              <a:t>Au </a:t>
            </a:r>
            <a:r>
              <a:rPr lang="fr-CA" sz="2400" dirty="0"/>
              <a:t>début du récit? </a:t>
            </a:r>
            <a:endParaRPr lang="fr-CA" sz="2400" dirty="0" smtClean="0"/>
          </a:p>
          <a:p>
            <a:pPr marL="971550" lvl="1" indent="-514350">
              <a:buFont typeface="+mj-lt"/>
              <a:buAutoNum type="alphaLcParenR"/>
            </a:pPr>
            <a:r>
              <a:rPr lang="fr-CA" sz="2400" dirty="0"/>
              <a:t>À</a:t>
            </a:r>
            <a:r>
              <a:rPr lang="fr-CA" sz="2400" smtClean="0"/>
              <a:t> </a:t>
            </a:r>
            <a:r>
              <a:rPr lang="fr-CA" sz="2400" dirty="0"/>
              <a:t>la </a:t>
            </a:r>
            <a:r>
              <a:rPr lang="fr-CA" sz="2400" dirty="0" smtClean="0"/>
              <a:t>fin du récit? Que constates-tu?</a:t>
            </a:r>
          </a:p>
          <a:p>
            <a:pPr marL="971550" lvl="1" indent="-514350">
              <a:buFont typeface="+mj-lt"/>
              <a:buAutoNum type="alphaLcParenR"/>
            </a:pPr>
            <a:r>
              <a:rPr lang="fr-CA" sz="2400" dirty="0" smtClean="0"/>
              <a:t>Aujourd’hui, est-ce qu’il y a encore </a:t>
            </a:r>
            <a:r>
              <a:rPr lang="fr-CA" sz="2400" dirty="0"/>
              <a:t>des gens qui sont sur le bord du chemin? </a:t>
            </a:r>
            <a:endParaRPr lang="fr-CA" sz="2400" dirty="0" smtClean="0"/>
          </a:p>
          <a:p>
            <a:pPr marL="971550" lvl="1" indent="-514350">
              <a:buFont typeface="+mj-lt"/>
              <a:buAutoNum type="alphaLcParenR"/>
            </a:pPr>
            <a:r>
              <a:rPr lang="fr-CA" sz="2400" dirty="0" smtClean="0"/>
              <a:t>Donnez des </a:t>
            </a:r>
            <a:r>
              <a:rPr lang="fr-CA" sz="2400" dirty="0"/>
              <a:t>exemples</a:t>
            </a:r>
            <a:r>
              <a:rPr lang="fr-CA" sz="2400" dirty="0" smtClean="0"/>
              <a:t>…</a:t>
            </a:r>
            <a:endParaRPr lang="fr-CA" sz="2400" dirty="0"/>
          </a:p>
        </p:txBody>
      </p:sp>
      <p:pic>
        <p:nvPicPr>
          <p:cNvPr id="8" name="Picture 2" descr="C:\Documents and Settings\IBM\Local Settings\Temporary Internet Files\Content.IE5\SF9T96BW\MC900053962[1].wm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4548" y="316556"/>
            <a:ext cx="1647984" cy="1940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0670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  <p:custDataLst>
              <p:tags r:id="rId1"/>
            </p:custDataLst>
          </p:nvPr>
        </p:nvSpPr>
        <p:spPr>
          <a:xfrm>
            <a:off x="869908" y="3733702"/>
            <a:ext cx="7103199" cy="2071248"/>
          </a:xfrm>
        </p:spPr>
        <p:txBody>
          <a:bodyPr>
            <a:noAutofit/>
          </a:bodyPr>
          <a:lstStyle/>
          <a:p>
            <a:r>
              <a:rPr lang="fr-CA" sz="2800" dirty="0" smtClean="0"/>
              <a:t>Nous parlerons de la mission de Jésus. Nous parlerons aussi de la question de la croix…</a:t>
            </a:r>
            <a:endParaRPr lang="fr-CA" sz="2800" dirty="0"/>
          </a:p>
        </p:txBody>
      </p:sp>
      <p:sp>
        <p:nvSpPr>
          <p:cNvPr id="135" name="Rectangle à coins arrondis 134"/>
          <p:cNvSpPr/>
          <p:nvPr>
            <p:custDataLst>
              <p:tags r:id="rId2"/>
            </p:custDataLst>
          </p:nvPr>
        </p:nvSpPr>
        <p:spPr>
          <a:xfrm>
            <a:off x="501645" y="162731"/>
            <a:ext cx="7395218" cy="2859652"/>
          </a:xfrm>
          <a:prstGeom prst="wedgeRoundRectCallout">
            <a:avLst>
              <a:gd name="adj1" fmla="val 60456"/>
              <a:gd name="adj2" fmla="val 409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800" dirty="0" smtClean="0">
                <a:latin typeface="Comic Sans MS" pitchFamily="66" charset="0"/>
              </a:rPr>
              <a:t>Bonjour, je suis content que tu sois là!</a:t>
            </a:r>
            <a:br>
              <a:rPr lang="fr-CA" sz="2800" dirty="0" smtClean="0">
                <a:latin typeface="Comic Sans MS" pitchFamily="66" charset="0"/>
              </a:rPr>
            </a:br>
            <a:endParaRPr lang="fr-CA" sz="2800" dirty="0" smtClean="0">
              <a:latin typeface="Comic Sans MS" pitchFamily="66" charset="0"/>
            </a:endParaRPr>
          </a:p>
          <a:p>
            <a:r>
              <a:rPr lang="fr-CA" sz="2800" dirty="0" smtClean="0">
                <a:latin typeface="Comic Sans MS" pitchFamily="66" charset="0"/>
              </a:rPr>
              <a:t>Dans ce « Réseau », </a:t>
            </a:r>
            <a:r>
              <a:rPr lang="fr-CA" sz="2800" dirty="0">
                <a:latin typeface="Comic Sans MS" pitchFamily="66" charset="0"/>
              </a:rPr>
              <a:t>nous allons nous brancher sur </a:t>
            </a:r>
            <a:r>
              <a:rPr lang="fr-CA" sz="2800" dirty="0" smtClean="0">
                <a:latin typeface="Comic Sans MS" pitchFamily="66" charset="0"/>
              </a:rPr>
              <a:t>le sens profond de notre foi. </a:t>
            </a:r>
            <a:endParaRPr lang="fr-CA" sz="2800" dirty="0">
              <a:latin typeface="Comic Sans MS" pitchFamily="66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7175714" y="1036536"/>
            <a:ext cx="4651887" cy="5814859"/>
            <a:chOff x="7175714" y="1036536"/>
            <a:chExt cx="4651887" cy="5814859"/>
          </a:xfrm>
        </p:grpSpPr>
        <p:pic>
          <p:nvPicPr>
            <p:cNvPr id="134" name="Image 13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75714" y="1036536"/>
              <a:ext cx="4651887" cy="5814859"/>
            </a:xfrm>
            <a:prstGeom prst="rect">
              <a:avLst/>
            </a:prstGeom>
          </p:spPr>
        </p:pic>
        <p:pic>
          <p:nvPicPr>
            <p:cNvPr id="5" name="Image 4" descr="Réseau 1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70500" y="3540658"/>
              <a:ext cx="1250790" cy="806617"/>
            </a:xfrm>
            <a:prstGeom prst="rec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393535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Questions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0" y="2788983"/>
            <a:ext cx="9905999" cy="259683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fr-CA" dirty="0" smtClean="0"/>
              <a:t>Quelles </a:t>
            </a:r>
            <a:r>
              <a:rPr lang="fr-CA" dirty="0"/>
              <a:t>sont les croix de Bartimée?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sz="2400" i="1" dirty="0" smtClean="0"/>
              <a:t>(</a:t>
            </a:r>
            <a:r>
              <a:rPr lang="fr-CA" sz="2400" i="1" dirty="0"/>
              <a:t>souffrances : physique, morale, sociale, etc</a:t>
            </a:r>
            <a:r>
              <a:rPr lang="fr-CA" sz="2400" i="1" dirty="0" smtClean="0"/>
              <a:t>.)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fr-CA" i="1" dirty="0" smtClean="0"/>
              <a:t>Comment réagit la foule aux cris de </a:t>
            </a:r>
            <a:r>
              <a:rPr lang="fr-CA" i="1" dirty="0" err="1" smtClean="0"/>
              <a:t>Bartimée</a:t>
            </a:r>
            <a:r>
              <a:rPr lang="fr-CA" i="1" dirty="0" smtClean="0"/>
              <a:t>?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fr-CA" i="1" dirty="0" smtClean="0"/>
              <a:t>As-tu déjà été témoin d’une scène comme cela? </a:t>
            </a:r>
            <a:r>
              <a:rPr lang="fr-CA" i="1" dirty="0" smtClean="0"/>
              <a:t>Décris-la-moi</a:t>
            </a:r>
            <a:r>
              <a:rPr lang="fr-CA" i="1" dirty="0" smtClean="0"/>
              <a:t>.</a:t>
            </a:r>
            <a:endParaRPr lang="fr-CA" i="1" dirty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8" name="Picture 2" descr="C:\Documents and Settings\IBM\Local Settings\Temporary Internet Files\Content.IE5\SF9T96BW\MC900053962[1].wm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4548" y="316556"/>
            <a:ext cx="1647984" cy="1940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7955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Questions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06005" y="4370895"/>
            <a:ext cx="8185468" cy="177387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fr-CA" dirty="0" smtClean="0"/>
              <a:t>Qui appelle Bartimée pour qu’il rejoigne Jésus?</a:t>
            </a:r>
          </a:p>
          <a:p>
            <a:pPr marL="971550" lvl="1" indent="-514350">
              <a:buNone/>
            </a:pPr>
            <a:endParaRPr lang="fr-CA" sz="2400" dirty="0" smtClean="0"/>
          </a:p>
          <a:p>
            <a:pPr marL="514350" indent="-514350">
              <a:buFont typeface="+mj-lt"/>
              <a:buAutoNum type="arabicPeriod" startAt="6"/>
            </a:pPr>
            <a:endParaRPr lang="fr-CA" sz="2400" dirty="0"/>
          </a:p>
        </p:txBody>
      </p:sp>
      <p:pic>
        <p:nvPicPr>
          <p:cNvPr id="8" name="Picture 2" descr="C:\Documents and Settings\IBM\Local Settings\Temporary Internet Files\Content.IE5\SF9T96BW\MC900053962[1].wm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01931" y="264304"/>
            <a:ext cx="1647984" cy="1940553"/>
          </a:xfrm>
          <a:prstGeom prst="rect">
            <a:avLst/>
          </a:prstGeom>
          <a:noFill/>
        </p:spPr>
      </p:pic>
      <p:sp>
        <p:nvSpPr>
          <p:cNvPr id="5" name="Rectangle à coins arrondis 4"/>
          <p:cNvSpPr/>
          <p:nvPr>
            <p:custDataLst>
              <p:tags r:id="rId2"/>
            </p:custDataLst>
          </p:nvPr>
        </p:nvSpPr>
        <p:spPr>
          <a:xfrm>
            <a:off x="2706624" y="1956816"/>
            <a:ext cx="6911783" cy="1836395"/>
          </a:xfrm>
          <a:prstGeom prst="wedgeRoundRectCallout">
            <a:avLst>
              <a:gd name="adj1" fmla="val 64469"/>
              <a:gd name="adj2" fmla="val 646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800" dirty="0" err="1">
                <a:solidFill>
                  <a:schemeClr val="tx1"/>
                </a:solidFill>
                <a:latin typeface="Comic Sans MS" pitchFamily="66" charset="0"/>
              </a:rPr>
              <a:t>Bartimée</a:t>
            </a:r>
            <a:r>
              <a:rPr lang="fr-CA" sz="2800" dirty="0">
                <a:solidFill>
                  <a:schemeClr val="tx1"/>
                </a:solidFill>
                <a:latin typeface="Comic Sans MS" pitchFamily="66" charset="0"/>
              </a:rPr>
              <a:t> est dans les ténèbres. Il cherche la vie, la lumière. Une vie plus grande, meilleure.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8922226" y="2832315"/>
            <a:ext cx="3242970" cy="3731687"/>
            <a:chOff x="9407407" y="462207"/>
            <a:chExt cx="4651887" cy="5814859"/>
          </a:xfrm>
        </p:grpSpPr>
        <p:pic>
          <p:nvPicPr>
            <p:cNvPr id="7" name="Imag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07407" y="462207"/>
              <a:ext cx="4651887" cy="5814859"/>
            </a:xfrm>
            <a:prstGeom prst="rect">
              <a:avLst/>
            </a:prstGeom>
          </p:spPr>
        </p:pic>
        <p:pic>
          <p:nvPicPr>
            <p:cNvPr id="9" name="Image 8" descr="Réseau 1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027353" y="2966327"/>
              <a:ext cx="1250790" cy="806617"/>
            </a:xfrm>
            <a:prstGeom prst="rec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86958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Questions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68028" y="4462335"/>
            <a:ext cx="8185468" cy="177387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fr-CA" dirty="0" smtClean="0"/>
              <a:t>Qui retrouve la vue? </a:t>
            </a:r>
            <a:r>
              <a:rPr lang="fr-CA" sz="2400" dirty="0" smtClean="0"/>
              <a:t>(Bartimée ou la </a:t>
            </a:r>
            <a:r>
              <a:rPr lang="fr-CA" sz="2400" dirty="0" smtClean="0"/>
              <a:t>foule?)</a:t>
            </a:r>
            <a:r>
              <a:rPr lang="fr-CA" sz="2400" dirty="0" smtClean="0"/>
              <a:t/>
            </a:r>
            <a:br>
              <a:rPr lang="fr-CA" sz="2400" dirty="0" smtClean="0"/>
            </a:br>
            <a:r>
              <a:rPr lang="fr-CA" dirty="0" smtClean="0"/>
              <a:t>Explique ta réponse.</a:t>
            </a:r>
          </a:p>
        </p:txBody>
      </p:sp>
      <p:pic>
        <p:nvPicPr>
          <p:cNvPr id="8" name="Picture 2" descr="C:\Documents and Settings\IBM\Local Settings\Temporary Internet Files\Content.IE5\SF9T96BW\MC900053962[1].wm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14548" y="316556"/>
            <a:ext cx="1647984" cy="1940553"/>
          </a:xfrm>
          <a:prstGeom prst="rect">
            <a:avLst/>
          </a:prstGeom>
          <a:noFill/>
        </p:spPr>
      </p:pic>
      <p:sp>
        <p:nvSpPr>
          <p:cNvPr id="5" name="Rectangle à coins arrondis 4"/>
          <p:cNvSpPr/>
          <p:nvPr>
            <p:custDataLst>
              <p:tags r:id="rId2"/>
            </p:custDataLst>
          </p:nvPr>
        </p:nvSpPr>
        <p:spPr>
          <a:xfrm flipH="1">
            <a:off x="2706624" y="1956816"/>
            <a:ext cx="6911783" cy="1836395"/>
          </a:xfrm>
          <a:prstGeom prst="wedgeRoundRectCallout">
            <a:avLst>
              <a:gd name="adj1" fmla="val 64469"/>
              <a:gd name="adj2" fmla="val 646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800" dirty="0" smtClean="0">
                <a:solidFill>
                  <a:schemeClr val="tx1"/>
                </a:solidFill>
                <a:latin typeface="Comic Sans MS" pitchFamily="66" charset="0"/>
              </a:rPr>
              <a:t>C’est intéressant de voir comment se termine cette rencontre entre Jésus, </a:t>
            </a:r>
            <a:r>
              <a:rPr lang="fr-CA" sz="2800" dirty="0" err="1" smtClean="0">
                <a:solidFill>
                  <a:schemeClr val="tx1"/>
                </a:solidFill>
                <a:latin typeface="Comic Sans MS" pitchFamily="66" charset="0"/>
              </a:rPr>
              <a:t>Bartimée</a:t>
            </a:r>
            <a:r>
              <a:rPr lang="fr-CA" sz="2800" dirty="0" smtClean="0">
                <a:solidFill>
                  <a:schemeClr val="tx1"/>
                </a:solidFill>
                <a:latin typeface="Comic Sans MS" pitchFamily="66" charset="0"/>
              </a:rPr>
              <a:t> et la foule.</a:t>
            </a:r>
            <a:endParaRPr lang="fr-CA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 flipH="1">
            <a:off x="-674942" y="3126313"/>
            <a:ext cx="3242970" cy="3731687"/>
            <a:chOff x="9407407" y="462207"/>
            <a:chExt cx="4651887" cy="5814859"/>
          </a:xfrm>
        </p:grpSpPr>
        <p:pic>
          <p:nvPicPr>
            <p:cNvPr id="7" name="Imag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07407" y="462207"/>
              <a:ext cx="4651887" cy="5814859"/>
            </a:xfrm>
            <a:prstGeom prst="rect">
              <a:avLst/>
            </a:prstGeom>
          </p:spPr>
        </p:pic>
        <p:pic>
          <p:nvPicPr>
            <p:cNvPr id="9" name="Image 8" descr="Réseau 1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027353" y="2966327"/>
              <a:ext cx="1250790" cy="806617"/>
            </a:xfrm>
            <a:prstGeom prst="rec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333354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récit </a:t>
            </a:r>
            <a:r>
              <a:rPr lang="fr-CA" dirty="0" smtClean="0"/>
              <a:t>de l’évangile de Jean</a:t>
            </a:r>
            <a:endParaRPr lang="fr-CA" dirty="0"/>
          </a:p>
        </p:txBody>
      </p:sp>
      <p:sp>
        <p:nvSpPr>
          <p:cNvPr id="3" name="Rectangle à coins arrondis 2"/>
          <p:cNvSpPr/>
          <p:nvPr>
            <p:custDataLst>
              <p:tags r:id="rId1"/>
            </p:custDataLst>
          </p:nvPr>
        </p:nvSpPr>
        <p:spPr>
          <a:xfrm>
            <a:off x="5525146" y="2216258"/>
            <a:ext cx="4423525" cy="1805553"/>
          </a:xfrm>
          <a:prstGeom prst="wedgeRoundRectCallout">
            <a:avLst>
              <a:gd name="adj1" fmla="val 64469"/>
              <a:gd name="adj2" fmla="val 646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800" dirty="0" smtClean="0">
                <a:latin typeface="Comic Sans MS" pitchFamily="66" charset="0"/>
              </a:rPr>
              <a:t>Lis </a:t>
            </a:r>
            <a:r>
              <a:rPr lang="fr-CA" sz="2800" dirty="0" smtClean="0">
                <a:solidFill>
                  <a:schemeClr val="tx2"/>
                </a:solidFill>
                <a:latin typeface="Comic Sans MS" pitchFamily="66" charset="0"/>
              </a:rPr>
              <a:t>Jean</a:t>
            </a:r>
            <a:r>
              <a:rPr lang="fr-CA" sz="2800" dirty="0" smtClean="0">
                <a:latin typeface="Comic Sans MS" pitchFamily="66" charset="0"/>
              </a:rPr>
              <a:t> </a:t>
            </a:r>
            <a:r>
              <a:rPr lang="fr-CA" sz="2800" dirty="0" smtClean="0">
                <a:solidFill>
                  <a:schemeClr val="accent3"/>
                </a:solidFill>
                <a:latin typeface="Comic Sans MS" pitchFamily="66" charset="0"/>
              </a:rPr>
              <a:t>12</a:t>
            </a:r>
            <a:r>
              <a:rPr lang="fr-CA" sz="2800" dirty="0" smtClean="0">
                <a:latin typeface="Comic Sans MS" pitchFamily="66" charset="0"/>
              </a:rPr>
              <a:t>, </a:t>
            </a:r>
            <a:r>
              <a:rPr lang="fr-CA" sz="2800" dirty="0" smtClean="0">
                <a:solidFill>
                  <a:schemeClr val="bg2"/>
                </a:solidFill>
                <a:latin typeface="Comic Sans MS" pitchFamily="66" charset="0"/>
              </a:rPr>
              <a:t>44-50</a:t>
            </a:r>
            <a:r>
              <a:rPr lang="fr-CA" sz="2800" dirty="0" smtClean="0">
                <a:latin typeface="Comic Sans MS" pitchFamily="66" charset="0"/>
              </a:rPr>
              <a:t>. Cela t’aidera à répondre aux </a:t>
            </a:r>
            <a:r>
              <a:rPr lang="fr-CA" sz="2800" dirty="0">
                <a:latin typeface="Comic Sans MS" pitchFamily="66" charset="0"/>
              </a:rPr>
              <a:t>questions </a:t>
            </a:r>
            <a:r>
              <a:rPr lang="fr-CA" sz="2800" dirty="0" smtClean="0">
                <a:latin typeface="Comic Sans MS" pitchFamily="66" charset="0"/>
              </a:rPr>
              <a:t>8 et 9 de ce « Réseau ».</a:t>
            </a:r>
            <a:endParaRPr lang="fr-CA" sz="2800" dirty="0">
              <a:latin typeface="Comic Sans MS" pitchFamily="66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9252490" y="3060915"/>
            <a:ext cx="3242970" cy="3731687"/>
            <a:chOff x="9407407" y="462207"/>
            <a:chExt cx="4651887" cy="5814859"/>
          </a:xfrm>
        </p:grpSpPr>
        <p:pic>
          <p:nvPicPr>
            <p:cNvPr id="5" name="Image 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07407" y="462207"/>
              <a:ext cx="4651887" cy="5814859"/>
            </a:xfrm>
            <a:prstGeom prst="rect">
              <a:avLst/>
            </a:prstGeom>
          </p:spPr>
        </p:pic>
        <p:pic>
          <p:nvPicPr>
            <p:cNvPr id="6" name="Image 5" descr="Réseau 1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027353" y="2966327"/>
              <a:ext cx="1250790" cy="806617"/>
            </a:xfrm>
            <a:prstGeom prst="rec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91094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Questions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0" y="2788983"/>
            <a:ext cx="9905999" cy="259683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fr-CA" dirty="0"/>
              <a:t>Quels liens pouvez-vous faire entre le récit de la rencontre de </a:t>
            </a:r>
            <a:r>
              <a:rPr lang="fr-CA" dirty="0" err="1"/>
              <a:t>Bartimée</a:t>
            </a:r>
            <a:r>
              <a:rPr lang="fr-CA" dirty="0"/>
              <a:t> et le texte de </a:t>
            </a:r>
            <a:r>
              <a:rPr lang="fr-CA" dirty="0" smtClean="0"/>
              <a:t>Jean?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fr-CA" dirty="0" smtClean="0"/>
              <a:t>Selon </a:t>
            </a:r>
            <a:r>
              <a:rPr lang="fr-CA" dirty="0"/>
              <a:t>ce récit, </a:t>
            </a:r>
            <a:r>
              <a:rPr lang="fr-CA" dirty="0" smtClean="0"/>
              <a:t>quelle </a:t>
            </a:r>
            <a:r>
              <a:rPr lang="fr-CA" dirty="0"/>
              <a:t>est la mission de Jésus?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8" name="Picture 2" descr="C:\Documents and Settings\IBM\Local Settings\Temporary Internet Files\Content.IE5\SF9T96BW\MC900053962[1].wm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4548" y="316556"/>
            <a:ext cx="1647984" cy="1940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3538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67930" y="0"/>
            <a:ext cx="3537504" cy="1639884"/>
          </a:xfrm>
        </p:spPr>
        <p:txBody>
          <a:bodyPr/>
          <a:lstStyle/>
          <a:p>
            <a:r>
              <a:rPr lang="fr-CA" dirty="0" smtClean="0"/>
              <a:t>PRIÈRE</a:t>
            </a:r>
            <a:br>
              <a:rPr lang="fr-CA" dirty="0" smtClean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46987" y="592666"/>
            <a:ext cx="6044667" cy="6029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dirty="0"/>
              <a:t>Seigneur Jésus,</a:t>
            </a:r>
          </a:p>
          <a:p>
            <a:pPr marL="0" indent="0" algn="ctr">
              <a:buNone/>
            </a:pPr>
            <a:r>
              <a:rPr lang="fr-CA" dirty="0" smtClean="0"/>
              <a:t>Je </a:t>
            </a:r>
            <a:r>
              <a:rPr lang="fr-CA" dirty="0"/>
              <a:t>te confie tout ce qui ne va pas ma vie.</a:t>
            </a:r>
          </a:p>
          <a:p>
            <a:pPr marL="0" indent="0">
              <a:buNone/>
            </a:pPr>
            <a:r>
              <a:rPr lang="fr-CA" dirty="0"/>
              <a:t>Aide-moi à ne pas rester bloqué par la noirceur d’une situation. Car tu es : « lumière du monde… », lumière des cœurs blessés</a:t>
            </a:r>
            <a:r>
              <a:rPr lang="fr-CA" dirty="0" smtClean="0"/>
              <a:t>.</a:t>
            </a:r>
          </a:p>
          <a:p>
            <a:pPr marL="0" indent="0">
              <a:buNone/>
            </a:pPr>
            <a:r>
              <a:rPr lang="fr-CA" dirty="0" smtClean="0"/>
              <a:t>Éclaire </a:t>
            </a:r>
            <a:r>
              <a:rPr lang="fr-CA" dirty="0"/>
              <a:t>mon regard et </a:t>
            </a:r>
            <a:r>
              <a:rPr lang="fr-CA" dirty="0" smtClean="0"/>
              <a:t>accompagne-moi </a:t>
            </a:r>
            <a:r>
              <a:rPr lang="fr-CA" dirty="0"/>
              <a:t>sur tous les chemins de ma vie. </a:t>
            </a: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Donne-moi </a:t>
            </a:r>
            <a:r>
              <a:rPr lang="fr-CA" dirty="0"/>
              <a:t>le courage et la force de tendre la main à celles et ceux qui en ont besoin.</a:t>
            </a:r>
          </a:p>
          <a:p>
            <a:pPr marL="0" indent="0">
              <a:buNone/>
            </a:pPr>
            <a:r>
              <a:rPr lang="fr-CA" dirty="0" smtClean="0"/>
              <a:t>Amen.</a:t>
            </a:r>
            <a:endParaRPr lang="fr-CA" dirty="0">
              <a:latin typeface="Bookman Old Style" pitchFamily="18" charset="0"/>
            </a:endParaRPr>
          </a:p>
        </p:txBody>
      </p:sp>
      <p:pic>
        <p:nvPicPr>
          <p:cNvPr id="5" name="Picture 2" descr="http://www.fpma-reunion.re/medias/images/releve.moi.jpg?fx=r_640_400"/>
          <p:cNvPicPr>
            <a:picLocks noChangeAspect="1" noChangeArrowheads="1"/>
          </p:cNvPicPr>
          <p:nvPr/>
        </p:nvPicPr>
        <p:blipFill rotWithShape="1">
          <a:blip r:embed="rId4" cstate="print"/>
          <a:srcRect l="35181" t="-947" r="13831" b="928"/>
          <a:stretch/>
        </p:blipFill>
        <p:spPr bwMode="auto">
          <a:xfrm>
            <a:off x="1330880" y="1254034"/>
            <a:ext cx="3345623" cy="4925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289178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fr-CA" dirty="0">
                <a:latin typeface="Comic Sans MS" panose="030F0702030302020204" pitchFamily="66" charset="0"/>
              </a:rPr>
              <a:t>Prenez maintenant un temps de partage sur les questions </a:t>
            </a:r>
            <a:r>
              <a:rPr lang="fr-CA" dirty="0" smtClean="0">
                <a:latin typeface="Comic Sans MS" panose="030F0702030302020204" pitchFamily="66" charset="0"/>
              </a:rPr>
              <a:t>2 </a:t>
            </a:r>
            <a:r>
              <a:rPr lang="fr-CA" dirty="0">
                <a:latin typeface="Comic Sans MS" panose="030F0702030302020204" pitchFamily="66" charset="0"/>
              </a:rPr>
              <a:t>à </a:t>
            </a:r>
            <a:r>
              <a:rPr lang="fr-CA" dirty="0" smtClean="0">
                <a:latin typeface="Comic Sans MS" panose="030F0702030302020204" pitchFamily="66" charset="0"/>
              </a:rPr>
              <a:t>9.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8954" y="2523477"/>
            <a:ext cx="4650915" cy="364321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246911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Prière du </a:t>
            </a:r>
            <a:r>
              <a:rPr lang="fr-CA" dirty="0" smtClean="0"/>
              <a:t>cœur 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 smtClean="0"/>
              <a:t>Seigneur Jésus, </a:t>
            </a:r>
          </a:p>
          <a:p>
            <a:pPr>
              <a:buNone/>
            </a:pPr>
            <a:r>
              <a:rPr lang="fr-CA" dirty="0" smtClean="0"/>
              <a:t>Je te remercie pour…</a:t>
            </a:r>
          </a:p>
          <a:p>
            <a:pPr>
              <a:buNone/>
            </a:pPr>
            <a:r>
              <a:rPr lang="fr-CA" dirty="0" smtClean="0"/>
              <a:t>J’aimerais te demander…</a:t>
            </a:r>
          </a:p>
          <a:p>
            <a:pPr>
              <a:buNone/>
            </a:pPr>
            <a:r>
              <a:rPr lang="fr-CA" dirty="0" smtClean="0"/>
              <a:t>Je te confie…</a:t>
            </a:r>
          </a:p>
          <a:p>
            <a:pPr>
              <a:buNone/>
            </a:pPr>
            <a:endParaRPr lang="fr-CA" dirty="0" smtClean="0"/>
          </a:p>
          <a:p>
            <a:endParaRPr lang="fr-CA" dirty="0" smtClean="0"/>
          </a:p>
          <a:p>
            <a:pPr>
              <a:buNone/>
            </a:pPr>
            <a:endParaRPr lang="fr-CA" dirty="0" smtClean="0"/>
          </a:p>
          <a:p>
            <a:pPr>
              <a:buNone/>
            </a:pPr>
            <a:r>
              <a:rPr lang="fr-CA" dirty="0" smtClean="0"/>
              <a:t>Amen</a:t>
            </a:r>
            <a:endParaRPr lang="fr-CA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1035" name="Picture 11" descr="C:\Users\Steeve Tremblay\AppData\Local\Microsoft\Windows\INetCache\IE\7XNBO6KH\hear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406" y="2247763"/>
            <a:ext cx="3905793" cy="35125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46705" y="58838"/>
            <a:ext cx="10430529" cy="1639884"/>
          </a:xfrm>
        </p:spPr>
        <p:txBody>
          <a:bodyPr>
            <a:normAutofit/>
          </a:bodyPr>
          <a:lstStyle/>
          <a:p>
            <a:pPr algn="ctr"/>
            <a:r>
              <a:rPr lang="fr-CA" sz="4800" dirty="0" smtClean="0"/>
              <a:t>Pour la prochaine Rencontre</a:t>
            </a:r>
            <a:endParaRPr lang="fr-CA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139543" y="1074056"/>
            <a:ext cx="5571543" cy="47171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146705" y="1947146"/>
            <a:ext cx="4736598" cy="415131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 smtClean="0"/>
              <a:t>T</a:t>
            </a:r>
            <a:r>
              <a:rPr lang="fr-CA" sz="2800" dirty="0" smtClean="0">
                <a:latin typeface="Comic Sans MS" panose="030F0702030302020204" pitchFamily="66" charset="0"/>
              </a:rPr>
              <a:t>ermine la deuxième séquence (Voir </a:t>
            </a:r>
            <a:r>
              <a:rPr lang="fr-CA" sz="2800" smtClean="0">
                <a:latin typeface="Comic Sans MS" panose="030F0702030302020204" pitchFamily="66" charset="0"/>
              </a:rPr>
              <a:t>horaire</a:t>
            </a:r>
            <a:r>
              <a:rPr lang="fr-CA" sz="2800" smtClean="0">
                <a:latin typeface="Comic Sans MS" panose="030F0702030302020204" pitchFamily="66" charset="0"/>
              </a:rPr>
              <a:t>).</a:t>
            </a:r>
            <a:endParaRPr lang="fr-CA" sz="28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 smtClean="0">
                <a:latin typeface="Comic Sans MS" panose="030F0702030302020204" pitchFamily="66" charset="0"/>
              </a:rPr>
              <a:t>Emporte </a:t>
            </a:r>
            <a:r>
              <a:rPr lang="fr-CA" sz="2800" dirty="0" smtClean="0">
                <a:latin typeface="Comic Sans MS" panose="030F0702030302020204" pitchFamily="66" charset="0"/>
              </a:rPr>
              <a:t>ton carnet de </a:t>
            </a:r>
            <a:r>
              <a:rPr lang="fr-CA" sz="2800" dirty="0" smtClean="0">
                <a:latin typeface="Comic Sans MS" panose="030F0702030302020204" pitchFamily="66" charset="0"/>
              </a:rPr>
              <a:t>bord.</a:t>
            </a:r>
            <a:endParaRPr lang="fr-CA" sz="28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 smtClean="0">
                <a:latin typeface="Comic Sans MS" panose="030F0702030302020204" pitchFamily="66" charset="0"/>
              </a:rPr>
              <a:t>Emporte </a:t>
            </a:r>
            <a:r>
              <a:rPr lang="fr-CA" sz="2800" dirty="0" smtClean="0">
                <a:latin typeface="Comic Sans MS" panose="030F0702030302020204" pitchFamily="66" charset="0"/>
              </a:rPr>
              <a:t>un </a:t>
            </a:r>
            <a:r>
              <a:rPr lang="fr-CA" sz="2800" dirty="0" smtClean="0">
                <a:latin typeface="Comic Sans MS" panose="030F0702030302020204" pitchFamily="66" charset="0"/>
              </a:rPr>
              <a:t>crayon.</a:t>
            </a:r>
            <a:endParaRPr lang="fr-CA" sz="2800" dirty="0">
              <a:latin typeface="Comic Sans MS" panose="030F0702030302020204" pitchFamily="66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7071" y="1878519"/>
            <a:ext cx="5065367" cy="3799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261979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à coins arrondis 134"/>
          <p:cNvSpPr/>
          <p:nvPr>
            <p:custDataLst>
              <p:tags r:id="rId1"/>
            </p:custDataLst>
          </p:nvPr>
        </p:nvSpPr>
        <p:spPr>
          <a:xfrm flipH="1">
            <a:off x="3624554" y="263470"/>
            <a:ext cx="7395218" cy="2859652"/>
          </a:xfrm>
          <a:prstGeom prst="wedgeRoundRectCallout">
            <a:avLst>
              <a:gd name="adj1" fmla="val 60456"/>
              <a:gd name="adj2" fmla="val 409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800" dirty="0" smtClean="0">
                <a:latin typeface="Comic Sans MS" pitchFamily="66" charset="0"/>
              </a:rPr>
              <a:t>Avant de commencer, je t’invite à répondre aux questions suivantes pour mieux comprendre pourquoi Dieu nous </a:t>
            </a:r>
            <a:r>
              <a:rPr lang="fr-CA" sz="2800" dirty="0" smtClean="0">
                <a:latin typeface="Comic Sans MS" pitchFamily="66" charset="0"/>
              </a:rPr>
              <a:t>envoie </a:t>
            </a:r>
            <a:r>
              <a:rPr lang="fr-CA" sz="2800" dirty="0" smtClean="0">
                <a:latin typeface="Comic Sans MS" pitchFamily="66" charset="0"/>
              </a:rPr>
              <a:t>son Fils Jésus.</a:t>
            </a:r>
            <a:endParaRPr lang="fr-CA" sz="2800" dirty="0">
              <a:latin typeface="Comic Sans MS" pitchFamily="66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 flipH="1">
            <a:off x="-230380" y="928048"/>
            <a:ext cx="4651887" cy="5814859"/>
            <a:chOff x="7175714" y="1036536"/>
            <a:chExt cx="4651887" cy="5814859"/>
          </a:xfrm>
        </p:grpSpPr>
        <p:pic>
          <p:nvPicPr>
            <p:cNvPr id="134" name="Image 13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75714" y="1036536"/>
              <a:ext cx="4651887" cy="5814859"/>
            </a:xfrm>
            <a:prstGeom prst="rect">
              <a:avLst/>
            </a:prstGeom>
          </p:spPr>
        </p:pic>
        <p:pic>
          <p:nvPicPr>
            <p:cNvPr id="5" name="Image 4" descr="Réseau 1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70500" y="3540658"/>
              <a:ext cx="1250790" cy="806617"/>
            </a:xfrm>
            <a:prstGeom prst="rec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341134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Questions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CA" dirty="0">
                <a:cs typeface="Arial" pitchFamily="34" charset="0"/>
              </a:rPr>
              <a:t>A</a:t>
            </a:r>
            <a:r>
              <a:rPr lang="fr-CA" dirty="0" smtClean="0">
                <a:cs typeface="Arial" pitchFamily="34" charset="0"/>
              </a:rPr>
              <a:t>s-tu déjà observé des injustices, de la pauvreté ou de la misère?</a:t>
            </a:r>
          </a:p>
          <a:p>
            <a:pPr marL="971550" lvl="1" indent="-514350">
              <a:buFont typeface="+mj-lt"/>
              <a:buAutoNum type="alphaLcParenR"/>
            </a:pPr>
            <a:r>
              <a:rPr lang="fr-CA" sz="2400" i="1" dirty="0" smtClean="0">
                <a:cs typeface="Arial" pitchFamily="34" charset="0"/>
              </a:rPr>
              <a:t>Nomme </a:t>
            </a:r>
            <a:r>
              <a:rPr lang="fr-CA" sz="2400" i="1" dirty="0" smtClean="0">
                <a:cs typeface="Arial" pitchFamily="34" charset="0"/>
              </a:rPr>
              <a:t>des exemples dans le monde où nous vivons.</a:t>
            </a:r>
          </a:p>
          <a:p>
            <a:pPr marL="971550" lvl="1" indent="-514350">
              <a:buFont typeface="+mj-lt"/>
              <a:buAutoNum type="alphaLcParenR"/>
            </a:pPr>
            <a:r>
              <a:rPr lang="fr-CA" sz="2400" i="1" dirty="0" smtClean="0">
                <a:cs typeface="Arial" pitchFamily="34" charset="0"/>
              </a:rPr>
              <a:t>Nomme </a:t>
            </a:r>
            <a:r>
              <a:rPr lang="fr-CA" sz="2400" i="1" dirty="0" smtClean="0">
                <a:cs typeface="Arial" pitchFamily="34" charset="0"/>
              </a:rPr>
              <a:t>des exemples dans ta vie.</a:t>
            </a:r>
          </a:p>
          <a:p>
            <a:pPr marL="971550" lvl="1" indent="-514350">
              <a:buFont typeface="+mj-lt"/>
              <a:buAutoNum type="alphaLcParenR"/>
            </a:pPr>
            <a:r>
              <a:rPr lang="fr-CA" sz="2400" i="1" dirty="0" smtClean="0">
                <a:cs typeface="Arial" pitchFamily="34" charset="0"/>
              </a:rPr>
              <a:t>Comment Jésus peut-il t’aider à traverser ces moments difficiles?</a:t>
            </a:r>
            <a:endParaRPr lang="fr-CA" sz="2400" i="1" dirty="0">
              <a:cs typeface="Arial" pitchFamily="34" charset="0"/>
            </a:endParaRPr>
          </a:p>
          <a:p>
            <a:endParaRPr lang="fr-CA" dirty="0"/>
          </a:p>
        </p:txBody>
      </p:sp>
      <p:pic>
        <p:nvPicPr>
          <p:cNvPr id="8" name="Picture 2" descr="C:\Documents and Settings\IBM\Local Settings\Temporary Internet Files\Content.IE5\SF9T96BW\MC900053962[1].wm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4548" y="316556"/>
            <a:ext cx="1647984" cy="1940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8286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à coins arrondis 134"/>
          <p:cNvSpPr/>
          <p:nvPr>
            <p:custDataLst>
              <p:tags r:id="rId1"/>
            </p:custDataLst>
          </p:nvPr>
        </p:nvSpPr>
        <p:spPr>
          <a:xfrm flipH="1">
            <a:off x="3414242" y="2029968"/>
            <a:ext cx="7165366" cy="1532066"/>
          </a:xfrm>
          <a:prstGeom prst="wedgeRoundRectCallout">
            <a:avLst>
              <a:gd name="adj1" fmla="val 62929"/>
              <a:gd name="adj2" fmla="val 679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800" dirty="0" smtClean="0">
                <a:latin typeface="Comic Sans MS" pitchFamily="66" charset="0"/>
              </a:rPr>
              <a:t>La suite du « Réseau » va t’aider à saisir un peu mieux ce mystère...</a:t>
            </a:r>
            <a:endParaRPr lang="fr-CA" sz="2800" dirty="0">
              <a:latin typeface="Comic Sans MS" pitchFamily="66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 flipH="1">
            <a:off x="-175517" y="2303969"/>
            <a:ext cx="3707781" cy="4466370"/>
            <a:chOff x="7175714" y="1036536"/>
            <a:chExt cx="4651887" cy="5814859"/>
          </a:xfrm>
        </p:grpSpPr>
        <p:pic>
          <p:nvPicPr>
            <p:cNvPr id="134" name="Image 13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75714" y="1036536"/>
              <a:ext cx="4651887" cy="5814859"/>
            </a:xfrm>
            <a:prstGeom prst="rect">
              <a:avLst/>
            </a:prstGeom>
          </p:spPr>
        </p:pic>
        <p:pic>
          <p:nvPicPr>
            <p:cNvPr id="5" name="Image 4" descr="Réseau 1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70500" y="3540658"/>
              <a:ext cx="1250790" cy="806617"/>
            </a:xfrm>
            <a:prstGeom prst="rec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</p:pic>
      </p:grp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mystère de la </a:t>
            </a:r>
            <a:br>
              <a:rPr lang="fr-CA" dirty="0"/>
            </a:br>
            <a:r>
              <a:rPr lang="fr-CA" dirty="0"/>
              <a:t>Mort-résurrection</a:t>
            </a:r>
          </a:p>
        </p:txBody>
      </p:sp>
      <p:pic>
        <p:nvPicPr>
          <p:cNvPr id="7" name="Image 6" descr="chenille-a-papillon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0732" y="4431946"/>
            <a:ext cx="7260954" cy="214378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xmlns="" val="215617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2008-01-25 07-58-24_000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6333" y="1803329"/>
            <a:ext cx="4703735" cy="34543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63500"/>
          </a:effec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102665" y="448216"/>
            <a:ext cx="9905998" cy="1478570"/>
          </a:xfrm>
        </p:spPr>
        <p:txBody>
          <a:bodyPr>
            <a:noAutofit/>
          </a:bodyPr>
          <a:lstStyle/>
          <a:p>
            <a:r>
              <a:rPr lang="fr-CA" dirty="0" smtClean="0"/>
              <a:t>Le Rêve de dieu</a:t>
            </a:r>
            <a:endParaRPr lang="fr-CA" dirty="0"/>
          </a:p>
        </p:txBody>
      </p:sp>
      <p:sp>
        <p:nvSpPr>
          <p:cNvPr id="6" name="Espace réservé du texte 5"/>
          <p:cNvSpPr>
            <a:spLocks noGrp="1"/>
          </p:cNvSpPr>
          <p:nvPr>
            <p:ph idx="1"/>
          </p:nvPr>
        </p:nvSpPr>
        <p:spPr>
          <a:xfrm>
            <a:off x="1893080" y="5697859"/>
            <a:ext cx="8049083" cy="648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800" dirty="0" smtClean="0"/>
              <a:t>En langage religieux, c’est le Royaume de Dieu.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 flipH="1">
            <a:off x="1745087" y="1803329"/>
            <a:ext cx="3516588" cy="2262752"/>
          </a:xfrm>
          <a:prstGeom prst="wedgeRoundRectCallout">
            <a:avLst>
              <a:gd name="adj1" fmla="val 55695"/>
              <a:gd name="adj2" fmla="val 619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800" dirty="0" smtClean="0">
                <a:latin typeface="Comic Sans MS" pitchFamily="66" charset="0"/>
              </a:rPr>
              <a:t>Dieu veut que nous vivions dans un monde d’amour, de paix, de </a:t>
            </a:r>
            <a:r>
              <a:rPr lang="fr-CA" sz="2800" dirty="0" smtClean="0">
                <a:latin typeface="Comic Sans MS" pitchFamily="66" charset="0"/>
              </a:rPr>
              <a:t>joie, </a:t>
            </a:r>
            <a:r>
              <a:rPr lang="fr-CA" sz="2800" dirty="0" smtClean="0">
                <a:latin typeface="Comic Sans MS" pitchFamily="66" charset="0"/>
              </a:rPr>
              <a:t>de tolérance, etc.</a:t>
            </a:r>
            <a:endParaRPr lang="fr-CA" sz="2800" dirty="0">
              <a:latin typeface="Comic Sans MS" pitchFamily="66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 flipH="1">
            <a:off x="-276874" y="3406603"/>
            <a:ext cx="2586122" cy="3341029"/>
            <a:chOff x="7175714" y="1036536"/>
            <a:chExt cx="4651887" cy="5814859"/>
          </a:xfrm>
        </p:grpSpPr>
        <p:pic>
          <p:nvPicPr>
            <p:cNvPr id="12" name="Image 1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75714" y="1036536"/>
              <a:ext cx="4651887" cy="5814859"/>
            </a:xfrm>
            <a:prstGeom prst="rect">
              <a:avLst/>
            </a:prstGeom>
          </p:spPr>
        </p:pic>
        <p:pic>
          <p:nvPicPr>
            <p:cNvPr id="13" name="Image 12" descr="Réseau 1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70500" y="3540658"/>
              <a:ext cx="1250790" cy="806617"/>
            </a:xfrm>
            <a:prstGeom prst="rec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14575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146705" y="209227"/>
            <a:ext cx="6300231" cy="1230904"/>
          </a:xfrm>
        </p:spPr>
        <p:txBody>
          <a:bodyPr>
            <a:noAutofit/>
          </a:bodyPr>
          <a:lstStyle/>
          <a:p>
            <a:r>
              <a:rPr lang="fr-CA" sz="3600" dirty="0" smtClean="0"/>
              <a:t>Les ténèbres</a:t>
            </a:r>
            <a:endParaRPr lang="fr-CA" sz="36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CA" sz="2800" dirty="0" smtClean="0"/>
              <a:t>Cette image représente l’humain qui est dans la noirceur, dans sa fragilité.</a:t>
            </a:r>
          </a:p>
        </p:txBody>
      </p:sp>
      <p:pic>
        <p:nvPicPr>
          <p:cNvPr id="8" name="Image 7" descr="2008-01-25 07-58-24_00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6417" y="592666"/>
            <a:ext cx="3490417" cy="2563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63500"/>
          </a:effectLst>
        </p:spPr>
      </p:pic>
      <p:pic>
        <p:nvPicPr>
          <p:cNvPr id="7" name="Image 6" descr="2008-01-25 07-58-24_0005.jpg"/>
          <p:cNvPicPr>
            <a:picLocks noChangeAspect="1"/>
          </p:cNvPicPr>
          <p:nvPr/>
        </p:nvPicPr>
        <p:blipFill rotWithShape="1">
          <a:blip r:embed="rId2" cstate="print"/>
          <a:srcRect l="4095" t="2283" r="52346"/>
          <a:stretch/>
        </p:blipFill>
        <p:spPr bwMode="auto">
          <a:xfrm>
            <a:off x="5575357" y="1972239"/>
            <a:ext cx="2641118" cy="4351069"/>
          </a:xfrm>
          <a:prstGeom prst="round2DiagRect">
            <a:avLst>
              <a:gd name="adj1" fmla="val 16667"/>
              <a:gd name="adj2" fmla="val 6865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63500"/>
          </a:effectLst>
        </p:spPr>
      </p:pic>
      <p:sp>
        <p:nvSpPr>
          <p:cNvPr id="9" name="Ellipse 8"/>
          <p:cNvSpPr/>
          <p:nvPr/>
        </p:nvSpPr>
        <p:spPr>
          <a:xfrm>
            <a:off x="5385662" y="1735811"/>
            <a:ext cx="2898437" cy="495170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67557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2008-01-25 07-58-24_00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6417" y="592666"/>
            <a:ext cx="3490417" cy="2563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63500"/>
          </a:effectLst>
        </p:spPr>
      </p:pic>
      <p:pic>
        <p:nvPicPr>
          <p:cNvPr id="10" name="Image 9" descr="2008-01-25 07-58-24_0005.jpg"/>
          <p:cNvPicPr>
            <a:picLocks noChangeAspect="1"/>
          </p:cNvPicPr>
          <p:nvPr/>
        </p:nvPicPr>
        <p:blipFill rotWithShape="1">
          <a:blip r:embed="rId2" cstate="print"/>
          <a:srcRect l="51208"/>
          <a:stretch/>
        </p:blipFill>
        <p:spPr bwMode="auto">
          <a:xfrm>
            <a:off x="5360290" y="2114112"/>
            <a:ext cx="2903451" cy="43699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63500"/>
          </a:effec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146705" y="209227"/>
            <a:ext cx="6300231" cy="1230904"/>
          </a:xfrm>
        </p:spPr>
        <p:txBody>
          <a:bodyPr>
            <a:noAutofit/>
          </a:bodyPr>
          <a:lstStyle/>
          <a:p>
            <a:r>
              <a:rPr lang="fr-CA" sz="3600" dirty="0" smtClean="0"/>
              <a:t>La lumière</a:t>
            </a:r>
            <a:endParaRPr lang="fr-CA" sz="36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CA" sz="2800" dirty="0" smtClean="0"/>
              <a:t>Cette image représente le désir des humains de vivre en harmonie avec Dieu.</a:t>
            </a:r>
          </a:p>
        </p:txBody>
      </p:sp>
      <p:sp>
        <p:nvSpPr>
          <p:cNvPr id="9" name="Ellipse 8"/>
          <p:cNvSpPr/>
          <p:nvPr/>
        </p:nvSpPr>
        <p:spPr>
          <a:xfrm>
            <a:off x="5385662" y="1735811"/>
            <a:ext cx="2898437" cy="495170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86676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479034"/>
            <a:ext cx="9905998" cy="1478570"/>
          </a:xfrm>
        </p:spPr>
        <p:txBody>
          <a:bodyPr/>
          <a:lstStyle/>
          <a:p>
            <a:r>
              <a:rPr lang="fr-CA" dirty="0" smtClean="0"/>
              <a:t>La croix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2" y="1632857"/>
            <a:ext cx="7576385" cy="4158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dirty="0" smtClean="0"/>
              <a:t>La croix de Jésus représente nos :</a:t>
            </a:r>
          </a:p>
          <a:p>
            <a:pPr marL="0" indent="0"/>
            <a:r>
              <a:rPr lang="fr-CA" dirty="0" smtClean="0"/>
              <a:t> Misères, injustices, pauvretés;</a:t>
            </a:r>
          </a:p>
          <a:p>
            <a:pPr marL="0" indent="0"/>
            <a:r>
              <a:rPr lang="fr-CA" dirty="0" smtClean="0"/>
              <a:t> Peurs, colères;</a:t>
            </a:r>
          </a:p>
          <a:p>
            <a:pPr marL="0" indent="0"/>
            <a:r>
              <a:rPr lang="fr-CA" dirty="0" smtClean="0"/>
              <a:t> Trahisons (chicanes);</a:t>
            </a:r>
          </a:p>
          <a:p>
            <a:pPr marL="0" indent="0"/>
            <a:r>
              <a:rPr lang="fr-CA" dirty="0" smtClean="0"/>
              <a:t> Jugements;</a:t>
            </a:r>
          </a:p>
          <a:p>
            <a:pPr marL="0" indent="0"/>
            <a:r>
              <a:rPr lang="fr-CA" dirty="0" smtClean="0"/>
              <a:t> Intimidations.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4" name="Image 3" descr="2008-01-25 08-03-34_0006.jpg"/>
          <p:cNvPicPr>
            <a:picLocks noGrp="1"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93928" y="1356581"/>
            <a:ext cx="2472656" cy="50442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63500"/>
          </a:effectLst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70" t="-464" r="29584" b="59320"/>
          <a:stretch/>
        </p:blipFill>
        <p:spPr>
          <a:xfrm flipH="1">
            <a:off x="2521131" y="5483376"/>
            <a:ext cx="1154624" cy="1374624"/>
          </a:xfrm>
          <a:prstGeom prst="rect">
            <a:avLst/>
          </a:prstGeom>
        </p:spPr>
      </p:pic>
      <p:sp>
        <p:nvSpPr>
          <p:cNvPr id="8" name="Rectangle à coins arrondis 7"/>
          <p:cNvSpPr/>
          <p:nvPr>
            <p:custDataLst>
              <p:tags r:id="rId2"/>
            </p:custDataLst>
          </p:nvPr>
        </p:nvSpPr>
        <p:spPr>
          <a:xfrm flipH="1">
            <a:off x="3751886" y="5148241"/>
            <a:ext cx="5739835" cy="1285920"/>
          </a:xfrm>
          <a:prstGeom prst="wedgeRoundRectCallout">
            <a:avLst>
              <a:gd name="adj1" fmla="val 55695"/>
              <a:gd name="adj2" fmla="val 619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800" dirty="0" smtClean="0">
                <a:latin typeface="Comic Sans MS" pitchFamily="66" charset="0"/>
              </a:rPr>
              <a:t>Lorsque tu souffres, Jésus est là et il t’accompagne. Demande-lui de t’aider…</a:t>
            </a:r>
            <a:endParaRPr lang="fr-CA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090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1796</TotalTime>
  <Words>728</Words>
  <Application>Microsoft Office PowerPoint</Application>
  <PresentationFormat>Personnalisé</PresentationFormat>
  <Paragraphs>102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Circuit</vt:lpstr>
      <vt:lpstr>Réseau n° 3</vt:lpstr>
      <vt:lpstr>Diapositive 2</vt:lpstr>
      <vt:lpstr>Diapositive 3</vt:lpstr>
      <vt:lpstr>Questions</vt:lpstr>
      <vt:lpstr>Le mystère de la  Mort-résurrection</vt:lpstr>
      <vt:lpstr>Le Rêve de dieu</vt:lpstr>
      <vt:lpstr>Les ténèbres</vt:lpstr>
      <vt:lpstr>La lumière</vt:lpstr>
      <vt:lpstr>La croix</vt:lpstr>
      <vt:lpstr>La croix</vt:lpstr>
      <vt:lpstr>Le tombeau</vt:lpstr>
      <vt:lpstr>La résurrection</vt:lpstr>
      <vt:lpstr>Un chemin</vt:lpstr>
      <vt:lpstr>La Clé</vt:lpstr>
      <vt:lpstr>Prenez maintenant un temps de partage sur la question 1.</vt:lpstr>
      <vt:lpstr>Le mystère de la  Mort-résurrection</vt:lpstr>
      <vt:lpstr>Prenez votre bible « parole de vie »</vt:lpstr>
      <vt:lpstr>récit de l’évangile de Marc</vt:lpstr>
      <vt:lpstr>Questions</vt:lpstr>
      <vt:lpstr>Questions</vt:lpstr>
      <vt:lpstr>Questions</vt:lpstr>
      <vt:lpstr>Questions</vt:lpstr>
      <vt:lpstr>récit de l’évangile de Jean</vt:lpstr>
      <vt:lpstr>Questions</vt:lpstr>
      <vt:lpstr>PRIÈRE </vt:lpstr>
      <vt:lpstr>Prenez maintenant un temps de partage sur les questions 2 à 9.</vt:lpstr>
      <vt:lpstr>Prière du cœur </vt:lpstr>
      <vt:lpstr>Pour la prochaine Rencontre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RÉSEAU 1</dc:title>
  <dc:creator>Véro</dc:creator>
  <cp:lastModifiedBy>Steeve Tremblay</cp:lastModifiedBy>
  <cp:revision>130</cp:revision>
  <cp:lastPrinted>2016-10-20T18:50:36Z</cp:lastPrinted>
  <dcterms:created xsi:type="dcterms:W3CDTF">2016-10-19T15:31:17Z</dcterms:created>
  <dcterms:modified xsi:type="dcterms:W3CDTF">2016-11-23T19:57:15Z</dcterms:modified>
</cp:coreProperties>
</file>